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8.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0.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1.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4"/>
    <p:sldMasterId id="2147484458" r:id="rId5"/>
    <p:sldMasterId id="2147484525" r:id="rId6"/>
    <p:sldMasterId id="2147484534" r:id="rId7"/>
    <p:sldMasterId id="2147484555" r:id="rId8"/>
    <p:sldMasterId id="2147484591" r:id="rId9"/>
    <p:sldMasterId id="2147484618" r:id="rId10"/>
    <p:sldMasterId id="2147484645" r:id="rId11"/>
    <p:sldMasterId id="2147484673" r:id="rId12"/>
    <p:sldMasterId id="2147484709" r:id="rId13"/>
    <p:sldMasterId id="2147484755" r:id="rId14"/>
    <p:sldMasterId id="2147484784" r:id="rId15"/>
  </p:sldMasterIdLst>
  <p:notesMasterIdLst>
    <p:notesMasterId r:id="rId25"/>
  </p:notesMasterIdLst>
  <p:handoutMasterIdLst>
    <p:handoutMasterId r:id="rId26"/>
  </p:handoutMasterIdLst>
  <p:sldIdLst>
    <p:sldId id="1736" r:id="rId16"/>
    <p:sldId id="1737" r:id="rId17"/>
    <p:sldId id="1689" r:id="rId18"/>
    <p:sldId id="1722" r:id="rId19"/>
    <p:sldId id="1706" r:id="rId20"/>
    <p:sldId id="1707" r:id="rId21"/>
    <p:sldId id="1742" r:id="rId22"/>
    <p:sldId id="1743" r:id="rId23"/>
    <p:sldId id="1704"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736"/>
            <p14:sldId id="1737"/>
            <p14:sldId id="1689"/>
            <p14:sldId id="1722"/>
            <p14:sldId id="1706"/>
            <p14:sldId id="1707"/>
            <p14:sldId id="1742"/>
            <p14:sldId id="1743"/>
            <p14:sldId id="1704"/>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C3C00"/>
    <a:srgbClr val="0072C6"/>
    <a:srgbClr val="00BCF2"/>
    <a:srgbClr val="FFFFFF"/>
    <a:srgbClr val="009E49"/>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61" autoAdjust="0"/>
    <p:restoredTop sz="75552" autoAdjust="0"/>
  </p:normalViewPr>
  <p:slideViewPr>
    <p:cSldViewPr snapToObjects="1">
      <p:cViewPr varScale="1">
        <p:scale>
          <a:sx n="73" d="100"/>
          <a:sy n="73" d="100"/>
        </p:scale>
        <p:origin x="1114" y="62"/>
      </p:cViewPr>
      <p:guideLst>
        <p:guide orient="horz" pos="2203"/>
        <p:guide pos="3917"/>
      </p:guideLst>
    </p:cSldViewPr>
  </p:slideViewPr>
  <p:outlineViewPr>
    <p:cViewPr>
      <p:scale>
        <a:sx n="33" d="100"/>
        <a:sy n="33" d="100"/>
      </p:scale>
      <p:origin x="0" y="-2862"/>
    </p:cViewPr>
  </p:outlineViewPr>
  <p:notesTextViewPr>
    <p:cViewPr>
      <p:scale>
        <a:sx n="3" d="2"/>
        <a:sy n="3" d="2"/>
      </p:scale>
      <p:origin x="0" y="-317"/>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6.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59.png"/></Relationships>
</file>

<file path=ppt/diagrams/_rels/data2.xml.rels><?xml version="1.0" encoding="UTF-8" standalone="yes"?>
<Relationships xmlns="http://schemas.openxmlformats.org/package/2006/relationships"><Relationship Id="rId1" Type="http://schemas.openxmlformats.org/officeDocument/2006/relationships/image" Target="../media/image61.png"/></Relationships>
</file>

<file path=ppt/diagrams/_rels/data3.xml.rels><?xml version="1.0" encoding="UTF-8" standalone="yes"?>
<Relationships xmlns="http://schemas.openxmlformats.org/package/2006/relationships"><Relationship Id="rId1" Type="http://schemas.openxmlformats.org/officeDocument/2006/relationships/image" Target="../media/image61.png"/></Relationships>
</file>

<file path=ppt/diagrams/_rels/data4.xml.rels><?xml version="1.0" encoding="UTF-8" standalone="yes"?>
<Relationships xmlns="http://schemas.openxmlformats.org/package/2006/relationships"><Relationship Id="rId1" Type="http://schemas.openxmlformats.org/officeDocument/2006/relationships/image" Target="../media/image64.png"/></Relationships>
</file>

<file path=ppt/diagrams/_rels/data5.xml.rels><?xml version="1.0" encoding="UTF-8" standalone="yes"?>
<Relationships xmlns="http://schemas.openxmlformats.org/package/2006/relationships"><Relationship Id="rId1" Type="http://schemas.openxmlformats.org/officeDocument/2006/relationships/image" Target="../media/image61.png"/></Relationships>
</file>

<file path=ppt/diagrams/_rels/data6.xml.rels><?xml version="1.0" encoding="UTF-8" standalone="yes"?>
<Relationships xmlns="http://schemas.openxmlformats.org/package/2006/relationships"><Relationship Id="rId1" Type="http://schemas.openxmlformats.org/officeDocument/2006/relationships/image" Target="../media/image61.png"/></Relationships>
</file>

<file path=ppt/diagrams/_rels/data7.xml.rels><?xml version="1.0" encoding="UTF-8" standalone="yes"?>
<Relationships xmlns="http://schemas.openxmlformats.org/package/2006/relationships"><Relationship Id="rId1" Type="http://schemas.openxmlformats.org/officeDocument/2006/relationships/image" Target="../media/image6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6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61.png"/></Relationships>
</file>

<file path=ppt/diagrams/_rels/drawing7.xml.rels><?xml version="1.0" encoding="UTF-8" standalone="yes"?>
<Relationships xmlns="http://schemas.openxmlformats.org/package/2006/relationships"><Relationship Id="rId1" Type="http://schemas.openxmlformats.org/officeDocument/2006/relationships/image" Target="../media/image6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4E30A2F-BAB5-0240-82D9-7FAEC0F35541}"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3D4B1D44-754A-A44F-9B94-CCEBB0FC850C}" type="presOf" srcId="{0EBD0570-87DE-48D4-9B05-D47A4E390D1E}" destId="{D4EFBD8C-1BD9-44D3-91C2-8814CE1EF1E9}" srcOrd="0" destOrd="0" presId="urn:microsoft.com/office/officeart/2008/layout/CircularPictureCallout"/>
    <dgm:cxn modelId="{B18A0BB3-CFD7-C741-B9A1-67B75D48CB58}" type="presOf" srcId="{B5C0B2FB-77D1-43B5-AC47-EBF6D31315F6}" destId="{6AE5439B-8436-4FD1-9635-8BAA6EB19DEE}" srcOrd="0" destOrd="0" presId="urn:microsoft.com/office/officeart/2008/layout/CircularPictureCallout"/>
    <dgm:cxn modelId="{7F15E981-9B1F-6546-8A99-3AA21B780849}" type="presParOf" srcId="{6AE5439B-8436-4FD1-9635-8BAA6EB19DEE}" destId="{950978B9-0511-427D-B2E7-7C3DFC12B3BA}" srcOrd="0" destOrd="0" presId="urn:microsoft.com/office/officeart/2008/layout/CircularPictureCallout"/>
    <dgm:cxn modelId="{E6BC72A6-F46E-9D49-9829-73BDE8586AE3}" type="presParOf" srcId="{950978B9-0511-427D-B2E7-7C3DFC12B3BA}" destId="{B2605915-65ED-4D21-8E6E-6CA0E33282E5}" srcOrd="0" destOrd="0" presId="urn:microsoft.com/office/officeart/2008/layout/CircularPictureCallout"/>
    <dgm:cxn modelId="{F2B0BF31-EE7E-1847-909E-10F28FC81ED4}" type="presParOf" srcId="{B2605915-65ED-4D21-8E6E-6CA0E33282E5}" destId="{D4EFBD8C-1BD9-44D3-91C2-8814CE1EF1E9}" srcOrd="0" destOrd="0" presId="urn:microsoft.com/office/officeart/2008/layout/CircularPictureCallout"/>
    <dgm:cxn modelId="{3462983F-A0EB-8049-B666-4F916104D3E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E5BE122C-E457-C84A-BEC6-7C951CFE21BE}"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1D637541-1FE6-9043-BB8D-78ABE6633FB0}" type="presOf" srcId="{0EBD0570-87DE-48D4-9B05-D47A4E390D1E}" destId="{D4EFBD8C-1BD9-44D3-91C2-8814CE1EF1E9}" srcOrd="0" destOrd="0" presId="urn:microsoft.com/office/officeart/2008/layout/CircularPictureCallout"/>
    <dgm:cxn modelId="{7F993BF2-CC72-DF4E-90F1-1199FD3AAA64}" type="presOf" srcId="{B5C0B2FB-77D1-43B5-AC47-EBF6D31315F6}" destId="{6AE5439B-8436-4FD1-9635-8BAA6EB19DEE}" srcOrd="0" destOrd="0" presId="urn:microsoft.com/office/officeart/2008/layout/CircularPictureCallout"/>
    <dgm:cxn modelId="{D07F3D2D-310C-934B-888F-C18E0474313E}" type="presParOf" srcId="{6AE5439B-8436-4FD1-9635-8BAA6EB19DEE}" destId="{950978B9-0511-427D-B2E7-7C3DFC12B3BA}" srcOrd="0" destOrd="0" presId="urn:microsoft.com/office/officeart/2008/layout/CircularPictureCallout"/>
    <dgm:cxn modelId="{DA50486C-F8BB-F844-98E5-BABAD69F1F24}" type="presParOf" srcId="{950978B9-0511-427D-B2E7-7C3DFC12B3BA}" destId="{B2605915-65ED-4D21-8E6E-6CA0E33282E5}" srcOrd="0" destOrd="0" presId="urn:microsoft.com/office/officeart/2008/layout/CircularPictureCallout"/>
    <dgm:cxn modelId="{A9BA7607-FB34-7E46-B8B7-E1BDAC44CCFB}" type="presParOf" srcId="{B2605915-65ED-4D21-8E6E-6CA0E33282E5}" destId="{D4EFBD8C-1BD9-44D3-91C2-8814CE1EF1E9}" srcOrd="0" destOrd="0" presId="urn:microsoft.com/office/officeart/2008/layout/CircularPictureCallout"/>
    <dgm:cxn modelId="{07821927-0880-AA44-A3B0-5B33DDCFFA4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C047715-A041-5344-88F2-6F2951200893}"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AFEF977E-A6F9-FD47-86F1-9EC5BEB3E8DC}" type="presOf" srcId="{918E8141-8B4B-4731-A817-C6B047531EC7}" destId="{94406756-AAED-4952-B734-D5E78ADCB029}" srcOrd="0" destOrd="0" presId="urn:microsoft.com/office/officeart/2008/layout/CircularPictureCallout"/>
    <dgm:cxn modelId="{F5BECCDA-5235-4145-A5EE-C72CE5F18C43}" type="presOf" srcId="{0EBD0570-87DE-48D4-9B05-D47A4E390D1E}" destId="{D4EFBD8C-1BD9-44D3-91C2-8814CE1EF1E9}" srcOrd="0" destOrd="0" presId="urn:microsoft.com/office/officeart/2008/layout/CircularPictureCallout"/>
    <dgm:cxn modelId="{4F0FD0C8-B014-9949-8ED5-130DB548D1A6}" type="presParOf" srcId="{6AE5439B-8436-4FD1-9635-8BAA6EB19DEE}" destId="{950978B9-0511-427D-B2E7-7C3DFC12B3BA}" srcOrd="0" destOrd="0" presId="urn:microsoft.com/office/officeart/2008/layout/CircularPictureCallout"/>
    <dgm:cxn modelId="{FA14F1E4-61E4-AA4D-A157-3411E56A9ECB}" type="presParOf" srcId="{950978B9-0511-427D-B2E7-7C3DFC12B3BA}" destId="{B2605915-65ED-4D21-8E6E-6CA0E33282E5}" srcOrd="0" destOrd="0" presId="urn:microsoft.com/office/officeart/2008/layout/CircularPictureCallout"/>
    <dgm:cxn modelId="{3C74B59C-E638-7E49-84B9-B67EABF67C61}" type="presParOf" srcId="{B2605915-65ED-4D21-8E6E-6CA0E33282E5}" destId="{D4EFBD8C-1BD9-44D3-91C2-8814CE1EF1E9}" srcOrd="0" destOrd="0" presId="urn:microsoft.com/office/officeart/2008/layout/CircularPictureCallout"/>
    <dgm:cxn modelId="{A80EFA79-837A-204C-AF31-E77120A0267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E6234209-3888-6A44-BB9D-2B8A238887DE}" type="presOf" srcId="{A5B64BFC-6D51-4FD0-8EB5-7F0CFF12ED8E}" destId="{62FCCB03-E374-451D-98F2-5D828F934070}" srcOrd="0" destOrd="0" presId="urn:microsoft.com/office/officeart/2008/layout/CircularPictureCallout"/>
    <dgm:cxn modelId="{5AD93C56-2FA3-624F-AAD1-FC8D822F642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47DA4CE-8540-D145-8C3F-7A3877950A7C}" type="presOf" srcId="{C0281889-47E3-4FCF-B048-44D1E229A3C4}" destId="{46D36D89-423D-4446-B477-AB475692CC3D}" srcOrd="0" destOrd="0" presId="urn:microsoft.com/office/officeart/2008/layout/CircularPictureCallout"/>
    <dgm:cxn modelId="{BE6C132B-A114-E14F-ACE5-5552E5EB2D35}" type="presParOf" srcId="{62FCCB03-E374-451D-98F2-5D828F934070}" destId="{8ADE9732-7F45-49AD-A367-88683D9353B9}" srcOrd="0" destOrd="0" presId="urn:microsoft.com/office/officeart/2008/layout/CircularPictureCallout"/>
    <dgm:cxn modelId="{E17E0A0A-31D0-8742-A056-CDC2902BC1B8}" type="presParOf" srcId="{8ADE9732-7F45-49AD-A367-88683D9353B9}" destId="{FC274685-C9F5-4094-86C4-B75E27DE907C}" srcOrd="0" destOrd="0" presId="urn:microsoft.com/office/officeart/2008/layout/CircularPictureCallout"/>
    <dgm:cxn modelId="{E7043309-F68E-B34B-8A9F-F8C5BEF587F0}" type="presParOf" srcId="{FC274685-C9F5-4094-86C4-B75E27DE907C}" destId="{46D36D89-423D-4446-B477-AB475692CC3D}" srcOrd="0" destOrd="0" presId="urn:microsoft.com/office/officeart/2008/layout/CircularPictureCallout"/>
    <dgm:cxn modelId="{61921203-F619-8043-926D-0C725838FD3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4EF6E48-EB22-1244-B5B1-9501AB2559A9}" type="presOf" srcId="{0EBD0570-87DE-48D4-9B05-D47A4E390D1E}" destId="{D4EFBD8C-1BD9-44D3-91C2-8814CE1EF1E9}" srcOrd="0" destOrd="0" presId="urn:microsoft.com/office/officeart/2008/layout/CircularPictureCallout"/>
    <dgm:cxn modelId="{E5EDFFE7-EEEB-904E-B204-B7C9E9ADFAC6}" type="presOf" srcId="{918E8141-8B4B-4731-A817-C6B047531EC7}" destId="{94406756-AAED-4952-B734-D5E78ADCB029}" srcOrd="0" destOrd="0" presId="urn:microsoft.com/office/officeart/2008/layout/CircularPictureCallout"/>
    <dgm:cxn modelId="{7BBAF0EF-7F1D-5546-A872-969C9C9FC9F4}" type="presOf" srcId="{B5C0B2FB-77D1-43B5-AC47-EBF6D31315F6}" destId="{6AE5439B-8436-4FD1-9635-8BAA6EB19DEE}" srcOrd="0" destOrd="0" presId="urn:microsoft.com/office/officeart/2008/layout/CircularPictureCallout"/>
    <dgm:cxn modelId="{849DB97B-0318-1748-B20E-30BC3F6E1914}" type="presParOf" srcId="{6AE5439B-8436-4FD1-9635-8BAA6EB19DEE}" destId="{950978B9-0511-427D-B2E7-7C3DFC12B3BA}" srcOrd="0" destOrd="0" presId="urn:microsoft.com/office/officeart/2008/layout/CircularPictureCallout"/>
    <dgm:cxn modelId="{9CB8B838-4924-1249-8962-66E1D93FDE46}" type="presParOf" srcId="{950978B9-0511-427D-B2E7-7C3DFC12B3BA}" destId="{B2605915-65ED-4D21-8E6E-6CA0E33282E5}" srcOrd="0" destOrd="0" presId="urn:microsoft.com/office/officeart/2008/layout/CircularPictureCallout"/>
    <dgm:cxn modelId="{AA092F26-DFAF-3B48-AD95-495761E88D6D}" type="presParOf" srcId="{B2605915-65ED-4D21-8E6E-6CA0E33282E5}" destId="{D4EFBD8C-1BD9-44D3-91C2-8814CE1EF1E9}" srcOrd="0" destOrd="0" presId="urn:microsoft.com/office/officeart/2008/layout/CircularPictureCallout"/>
    <dgm:cxn modelId="{34FF5D0A-70D0-154D-8016-AE9162DA483C}"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7710D71-4F51-5A4F-861D-E5479A75A9E2}" type="presOf" srcId="{918E8141-8B4B-4731-A817-C6B047531EC7}" destId="{94406756-AAED-4952-B734-D5E78ADCB029}" srcOrd="0" destOrd="0" presId="urn:microsoft.com/office/officeart/2008/layout/CircularPictureCallout"/>
    <dgm:cxn modelId="{FA7BA377-0772-C347-9A53-BD56B8FBE0D7}" type="presOf" srcId="{0EBD0570-87DE-48D4-9B05-D47A4E390D1E}" destId="{D4EFBD8C-1BD9-44D3-91C2-8814CE1EF1E9}" srcOrd="0" destOrd="0" presId="urn:microsoft.com/office/officeart/2008/layout/CircularPictureCallout"/>
    <dgm:cxn modelId="{7138197D-9A9B-2649-8D83-A4DA2E229DEE}" type="presOf" srcId="{B5C0B2FB-77D1-43B5-AC47-EBF6D31315F6}" destId="{6AE5439B-8436-4FD1-9635-8BAA6EB19DEE}" srcOrd="0" destOrd="0" presId="urn:microsoft.com/office/officeart/2008/layout/CircularPictureCallout"/>
    <dgm:cxn modelId="{35B87E10-F5A7-C34A-A17F-39DA3019DB26}" type="presParOf" srcId="{6AE5439B-8436-4FD1-9635-8BAA6EB19DEE}" destId="{950978B9-0511-427D-B2E7-7C3DFC12B3BA}" srcOrd="0" destOrd="0" presId="urn:microsoft.com/office/officeart/2008/layout/CircularPictureCallout"/>
    <dgm:cxn modelId="{2246FA24-EB2F-C742-9058-73C8DBD580E5}" type="presParOf" srcId="{950978B9-0511-427D-B2E7-7C3DFC12B3BA}" destId="{B2605915-65ED-4D21-8E6E-6CA0E33282E5}" srcOrd="0" destOrd="0" presId="urn:microsoft.com/office/officeart/2008/layout/CircularPictureCallout"/>
    <dgm:cxn modelId="{DBA3DB45-D98F-0E47-9CA7-9824737B2393}" type="presParOf" srcId="{B2605915-65ED-4D21-8E6E-6CA0E33282E5}" destId="{D4EFBD8C-1BD9-44D3-91C2-8814CE1EF1E9}" srcOrd="0" destOrd="0" presId="urn:microsoft.com/office/officeart/2008/layout/CircularPictureCallout"/>
    <dgm:cxn modelId="{FF294E6D-A1A8-FF4F-9CF5-B09E2B3EA6EF}"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rcRect/>
          <a:stretch>
            <a:fillRect l="-25000" r="-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9CAB8F-A510-3F44-B20A-27DA80F249FA}"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0D6D8B3-1C39-BD40-A707-EF41FD03F79B}" type="presOf" srcId="{C0281889-47E3-4FCF-B048-44D1E229A3C4}" destId="{46D36D89-423D-4446-B477-AB475692CC3D}" srcOrd="0" destOrd="0" presId="urn:microsoft.com/office/officeart/2008/layout/CircularPictureCallout"/>
    <dgm:cxn modelId="{9D7465D9-D02C-A14B-A8BB-F02E40EB8B13}" type="presOf" srcId="{A5B64BFC-6D51-4FD0-8EB5-7F0CFF12ED8E}" destId="{62FCCB03-E374-451D-98F2-5D828F934070}" srcOrd="0" destOrd="0" presId="urn:microsoft.com/office/officeart/2008/layout/CircularPictureCallout"/>
    <dgm:cxn modelId="{B526521B-F8DB-6F43-9E19-9A7CBAF18AC1}" type="presParOf" srcId="{62FCCB03-E374-451D-98F2-5D828F934070}" destId="{8ADE9732-7F45-49AD-A367-88683D9353B9}" srcOrd="0" destOrd="0" presId="urn:microsoft.com/office/officeart/2008/layout/CircularPictureCallout"/>
    <dgm:cxn modelId="{0BB8B99F-781E-DA47-AE9F-33A1FA955700}" type="presParOf" srcId="{8ADE9732-7F45-49AD-A367-88683D9353B9}" destId="{FC274685-C9F5-4094-86C4-B75E27DE907C}" srcOrd="0" destOrd="0" presId="urn:microsoft.com/office/officeart/2008/layout/CircularPictureCallout"/>
    <dgm:cxn modelId="{475BCA5B-0F0D-6440-B29F-F0ED11E1AE8F}" type="presParOf" srcId="{FC274685-C9F5-4094-86C4-B75E27DE907C}" destId="{46D36D89-423D-4446-B477-AB475692CC3D}" srcOrd="0" destOrd="0" presId="urn:microsoft.com/office/officeart/2008/layout/CircularPictureCallout"/>
    <dgm:cxn modelId="{344D9E6D-5FC4-EA45-959D-3B017F3A5B7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8/26/2020</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8/26/2020</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8/26/2020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171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8/26/2020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235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Single resource that proxies multiple Microsoft services</a:t>
            </a:r>
          </a:p>
          <a:p>
            <a:r>
              <a:rPr lang="en-US" dirty="0"/>
              <a:t>Only one OAuth access token needed</a:t>
            </a:r>
          </a:p>
          <a:p>
            <a:r>
              <a:rPr lang="en-US" dirty="0"/>
              <a:t>Navigate across workloads and relationships logically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endParaRPr lang="da-DK"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8/26/2020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15949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4</a:t>
            </a:fld>
            <a:endParaRPr lang="en-GB">
              <a:solidFill>
                <a:prstClr val="black"/>
              </a:solidFill>
              <a:latin typeface="Calibri" panose="020F0502020204030204"/>
            </a:endParaRPr>
          </a:p>
        </p:txBody>
      </p:sp>
    </p:spTree>
    <p:extLst>
      <p:ext uri="{BB962C8B-B14F-4D97-AF65-F5344CB8AC3E}">
        <p14:creationId xmlns:p14="http://schemas.microsoft.com/office/powerpoint/2010/main" val="3538653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8/26/2020 7:34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975C21-C124-4625-B539-A2ABF0EA47C5}"/>
              </a:ext>
            </a:extLst>
          </p:cNvPr>
          <p:cNvSpPr>
            <a:spLocks noGrp="1"/>
          </p:cNvSpPr>
          <p:nvPr>
            <p:ph type="body" idx="1"/>
          </p:nvPr>
        </p:nvSpPr>
        <p:spPr/>
        <p:txBody>
          <a:bodyPr/>
          <a:lstStyle/>
          <a:p>
            <a:pPr marL="171450" indent="-171450">
              <a:buFontTx/>
              <a:buChar char="-"/>
            </a:pPr>
            <a:r>
              <a:rPr lang="da-DK" dirty="0"/>
              <a:t>Contacts (from Outlook </a:t>
            </a:r>
            <a:r>
              <a:rPr lang="da-DK" dirty="0" err="1"/>
              <a:t>contacts</a:t>
            </a:r>
            <a:r>
              <a:rPr lang="da-DK" dirty="0"/>
              <a:t>)</a:t>
            </a:r>
          </a:p>
          <a:p>
            <a:pPr marL="171450" indent="-171450">
              <a:buFontTx/>
              <a:buChar char="-"/>
            </a:pPr>
            <a:r>
              <a:rPr lang="da-DK" dirty="0"/>
              <a:t>People (from Outlook </a:t>
            </a:r>
            <a:r>
              <a:rPr lang="da-DK" dirty="0" err="1"/>
              <a:t>people</a:t>
            </a:r>
            <a:r>
              <a:rPr lang="da-DK" dirty="0"/>
              <a:t> API – </a:t>
            </a:r>
            <a:r>
              <a:rPr lang="da-DK" dirty="0" err="1"/>
              <a:t>across</a:t>
            </a:r>
            <a:r>
              <a:rPr lang="da-DK" dirty="0"/>
              <a:t> mails, </a:t>
            </a:r>
            <a:r>
              <a:rPr lang="da-DK" dirty="0" err="1"/>
              <a:t>contacts</a:t>
            </a:r>
            <a:r>
              <a:rPr lang="da-DK" dirty="0"/>
              <a:t> and social)</a:t>
            </a:r>
          </a:p>
          <a:p>
            <a:pPr marL="171450" indent="-171450">
              <a:buFontTx/>
              <a:buChar char="-"/>
            </a:pPr>
            <a:r>
              <a:rPr lang="da-DK" dirty="0"/>
              <a:t>Tasks (from Outlook tasks)</a:t>
            </a:r>
          </a:p>
          <a:p>
            <a:pPr marL="171450" indent="-171450">
              <a:buFontTx/>
              <a:buChar char="-"/>
            </a:pPr>
            <a:r>
              <a:rPr lang="da-DK" dirty="0"/>
              <a:t>Extensions (</a:t>
            </a:r>
            <a:r>
              <a:rPr lang="da-DK" dirty="0" err="1"/>
              <a:t>schema</a:t>
            </a:r>
            <a:r>
              <a:rPr lang="da-DK" dirty="0"/>
              <a:t> extensions for </a:t>
            </a:r>
            <a:r>
              <a:rPr lang="da-DK" dirty="0" err="1"/>
              <a:t>typed</a:t>
            </a:r>
            <a:r>
              <a:rPr lang="da-DK" dirty="0"/>
              <a:t>/</a:t>
            </a:r>
            <a:r>
              <a:rPr lang="da-DK" dirty="0" err="1"/>
              <a:t>untyped</a:t>
            </a:r>
            <a:r>
              <a:rPr lang="da-DK" dirty="0"/>
              <a:t> data </a:t>
            </a:r>
            <a:r>
              <a:rPr lang="da-DK" dirty="0" err="1"/>
              <a:t>storage</a:t>
            </a:r>
            <a:r>
              <a:rPr lang="da-DK" dirty="0"/>
              <a:t>)</a:t>
            </a:r>
          </a:p>
          <a:p>
            <a:pPr marL="171450" indent="-171450">
              <a:buFontTx/>
              <a:buChar char="-"/>
            </a:pPr>
            <a:r>
              <a:rPr lang="da-DK" dirty="0" err="1"/>
              <a:t>Intune</a:t>
            </a:r>
            <a:r>
              <a:rPr lang="da-DK" dirty="0"/>
              <a:t> (</a:t>
            </a:r>
            <a:r>
              <a:rPr lang="da-DK" dirty="0" err="1"/>
              <a:t>device</a:t>
            </a:r>
            <a:r>
              <a:rPr lang="da-DK" dirty="0"/>
              <a:t> management)</a:t>
            </a:r>
          </a:p>
          <a:p>
            <a:pPr marL="171450" indent="-171450">
              <a:buFontTx/>
              <a:buChar char="-"/>
            </a:pPr>
            <a:r>
              <a:rPr lang="da-DK" dirty="0"/>
              <a:t>Project Rome (cross </a:t>
            </a:r>
            <a:r>
              <a:rPr lang="da-DK" dirty="0" err="1"/>
              <a:t>device</a:t>
            </a:r>
            <a:r>
              <a:rPr lang="da-DK" dirty="0"/>
              <a:t>/platform </a:t>
            </a:r>
            <a:r>
              <a:rPr lang="da-DK" dirty="0" err="1"/>
              <a:t>experiences</a:t>
            </a:r>
            <a:r>
              <a:rPr lang="da-DK" dirty="0"/>
              <a:t> </a:t>
            </a:r>
            <a:r>
              <a:rPr lang="da-DK" dirty="0" err="1"/>
              <a:t>around</a:t>
            </a:r>
            <a:r>
              <a:rPr lang="da-DK" dirty="0"/>
              <a:t> tasks)</a:t>
            </a:r>
          </a:p>
          <a:p>
            <a:pPr marL="171450" indent="-171450">
              <a:buFontTx/>
              <a:buChar char="-"/>
            </a:pPr>
            <a:r>
              <a:rPr lang="da-DK" dirty="0"/>
              <a:t>Reports (Office 365 </a:t>
            </a:r>
            <a:r>
              <a:rPr lang="da-DK" dirty="0" err="1"/>
              <a:t>usage</a:t>
            </a:r>
            <a:r>
              <a:rPr lang="da-DK" dirty="0"/>
              <a:t> </a:t>
            </a:r>
            <a:r>
              <a:rPr lang="da-DK" dirty="0" err="1"/>
              <a:t>reports</a:t>
            </a:r>
            <a:r>
              <a:rPr lang="da-DK" dirty="0"/>
              <a:t>)</a:t>
            </a:r>
            <a:endParaRPr lang="en-DK" dirty="0"/>
          </a:p>
        </p:txBody>
      </p:sp>
    </p:spTree>
    <p:extLst>
      <p:ext uri="{BB962C8B-B14F-4D97-AF65-F5344CB8AC3E}">
        <p14:creationId xmlns:p14="http://schemas.microsoft.com/office/powerpoint/2010/main" val="2824490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8/27/2020 8:01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409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v1.0 documentation for users (entities, methods, properties, relationships)</a:t>
            </a:r>
          </a:p>
          <a:p>
            <a:pPr marL="228600" indent="-228600">
              <a:buFont typeface="+mj-lt"/>
              <a:buAutoNum type="arabicPeriod"/>
            </a:pPr>
            <a:r>
              <a:rPr lang="en-US" dirty="0"/>
              <a:t>Beta endpoint docs contain all v1.0 features (hard to see what is which)</a:t>
            </a:r>
          </a:p>
          <a:p>
            <a:pPr marL="228600" indent="-228600">
              <a:buFont typeface="+mj-lt"/>
              <a:buAutoNum type="arabicPeriod"/>
            </a:pPr>
            <a:r>
              <a:rPr lang="en-US" dirty="0"/>
              <a:t>Changelog</a:t>
            </a:r>
          </a:p>
          <a:p>
            <a:pPr marL="228600" indent="-228600">
              <a:buFont typeface="+mj-lt"/>
              <a:buAutoNum type="arabicPeriod"/>
            </a:pPr>
            <a:r>
              <a:rPr lang="en-US" dirty="0"/>
              <a:t>Known Issues</a:t>
            </a:r>
          </a:p>
          <a:p>
            <a:pPr marL="228600" indent="-228600">
              <a:buFont typeface="+mj-lt"/>
              <a:buAutoNum type="arabicPeriod"/>
            </a:pPr>
            <a:r>
              <a:rPr lang="en-US" dirty="0"/>
              <a:t>Authentication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8/26/2020 7:34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36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da-DK" sz="900" b="0" i="0" kern="1200" dirty="0">
                <a:solidFill>
                  <a:schemeClr val="tx1"/>
                </a:solidFill>
                <a:effectLst/>
                <a:latin typeface="Segoe UI Light" pitchFamily="34" charset="0"/>
                <a:ea typeface="+mn-ea"/>
                <a:cs typeface="+mn-cs"/>
              </a:rPr>
              <a:t>Metadata https://graph.microsoft.com/v1.0/$metadata</a:t>
            </a:r>
          </a:p>
          <a:p>
            <a:pPr marL="228600" indent="-228600">
              <a:buFont typeface="+mj-lt"/>
              <a:buAutoNum type="arabicPeriod"/>
            </a:pP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endpoint</a:t>
            </a:r>
            <a:r>
              <a:rPr lang="da-DK" sz="900" b="0" i="0" kern="1200" dirty="0">
                <a:solidFill>
                  <a:schemeClr val="tx1"/>
                </a:solidFill>
                <a:effectLst/>
                <a:latin typeface="Segoe UI Light" pitchFamily="34" charset="0"/>
                <a:ea typeface="+mn-ea"/>
                <a:cs typeface="+mn-cs"/>
              </a:rPr>
              <a:t> v1.0 vs. Beta</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Login with admin@berschultz.onmicrosoft.com</a:t>
            </a:r>
          </a:p>
          <a:p>
            <a:pPr marL="228600" indent="-228600">
              <a:buFont typeface="+mj-lt"/>
              <a:buAutoNum type="arabicPeriod"/>
            </a:pPr>
            <a:r>
              <a:rPr lang="da-DK" sz="900" b="0" i="0" kern="1200" dirty="0">
                <a:solidFill>
                  <a:schemeClr val="tx1"/>
                </a:solidFill>
                <a:effectLst/>
                <a:latin typeface="Segoe UI Light" pitchFamily="34" charset="0"/>
                <a:ea typeface="+mn-ea"/>
                <a:cs typeface="+mn-cs"/>
              </a:rPr>
              <a:t>Show </a:t>
            </a:r>
            <a:r>
              <a:rPr lang="da-DK" sz="900" b="0" i="0" kern="1200" dirty="0" err="1">
                <a:solidFill>
                  <a:schemeClr val="tx1"/>
                </a:solidFill>
                <a:effectLst/>
                <a:latin typeface="Segoe UI Light" pitchFamily="34" charset="0"/>
                <a:ea typeface="+mn-ea"/>
                <a:cs typeface="+mn-cs"/>
              </a:rPr>
              <a:t>some</a:t>
            </a:r>
            <a:r>
              <a:rPr lang="da-DK" sz="900" b="0" i="0" kern="1200" dirty="0">
                <a:solidFill>
                  <a:schemeClr val="tx1"/>
                </a:solidFill>
                <a:effectLst/>
                <a:latin typeface="Segoe UI Light" pitchFamily="34" charset="0"/>
                <a:ea typeface="+mn-ea"/>
                <a:cs typeface="+mn-cs"/>
              </a:rPr>
              <a:t> more sample </a:t>
            </a:r>
            <a:r>
              <a:rPr lang="da-DK" sz="900" b="0" i="0" kern="1200" dirty="0" err="1">
                <a:solidFill>
                  <a:schemeClr val="tx1"/>
                </a:solidFill>
                <a:effectLst/>
                <a:latin typeface="Segoe UI Light" pitchFamily="34" charset="0"/>
                <a:ea typeface="+mn-ea"/>
                <a:cs typeface="+mn-cs"/>
              </a:rPr>
              <a:t>queries</a:t>
            </a:r>
            <a:endParaRPr lang="da-DK" sz="900" b="0" i="0" kern="1200" dirty="0">
              <a:solidFill>
                <a:schemeClr val="tx1"/>
              </a:solidFill>
              <a:effectLst/>
              <a:latin typeface="Segoe UI Light" pitchFamily="34" charset="0"/>
              <a:ea typeface="+mn-ea"/>
              <a:cs typeface="+mn-cs"/>
            </a:endParaRPr>
          </a:p>
          <a:p>
            <a:pPr marL="445862" lvl="1" indent="-228600">
              <a:buFont typeface="+mj-lt"/>
              <a:buAutoNum type="arabicPeriod"/>
            </a:pPr>
            <a:r>
              <a:rPr lang="en-US" sz="900" b="0" i="0" kern="120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directReports</a:t>
            </a:r>
            <a:r>
              <a:rPr lang="da-DK" sz="900" b="0" i="0" kern="1200" dirty="0">
                <a:solidFill>
                  <a:schemeClr val="tx1"/>
                </a:solidFill>
                <a:effectLst/>
                <a:latin typeface="Segoe UI Light" pitchFamily="34" charset="0"/>
                <a:ea typeface="+mn-ea"/>
                <a:cs typeface="+mn-cs"/>
              </a:rPr>
              <a:t>/…id…</a:t>
            </a:r>
          </a:p>
          <a:p>
            <a:pPr marL="445862" lvl="1" indent="-228600">
              <a:buFont typeface="+mj-lt"/>
              <a:buAutoNum type="arabicPeriod"/>
            </a:pP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/drive/</a:t>
            </a:r>
            <a:r>
              <a:rPr lang="da-DK" sz="900" b="0" i="0" kern="1200" dirty="0" err="1">
                <a:solidFill>
                  <a:schemeClr val="tx1"/>
                </a:solidFill>
                <a:effectLst/>
                <a:latin typeface="Segoe UI Light" pitchFamily="34" charset="0"/>
                <a:ea typeface="+mn-ea"/>
                <a:cs typeface="+mn-cs"/>
              </a:rPr>
              <a:t>root</a:t>
            </a: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children</a:t>
            </a:r>
            <a:endParaRPr lang="da-DK" sz="900" b="0" i="0" kern="1200" dirty="0">
              <a:solidFill>
                <a:schemeClr val="tx1"/>
              </a:solidFill>
              <a:effectLst/>
              <a:latin typeface="Segoe UI Light" pitchFamily="34" charset="0"/>
              <a:ea typeface="+mn-ea"/>
              <a:cs typeface="+mn-cs"/>
            </a:endParaRPr>
          </a:p>
          <a:p>
            <a:pPr marL="445862" lvl="1" indent="-228600">
              <a:buFont typeface="+mj-lt"/>
              <a:buAutoNum type="arabicPeriod"/>
            </a:pPr>
            <a:r>
              <a:rPr lang="da-DK" sz="900" b="0" i="0" kern="1200" dirty="0">
                <a:solidFill>
                  <a:schemeClr val="tx1"/>
                </a:solidFill>
                <a:effectLst/>
                <a:latin typeface="Segoe UI Light" pitchFamily="34" charset="0"/>
                <a:ea typeface="+mn-ea"/>
                <a:cs typeface="+mn-cs"/>
              </a:rPr>
              <a:t>/</a:t>
            </a:r>
            <a:r>
              <a:rPr lang="da-DK" sz="900" b="0" i="0" kern="1200" dirty="0" err="1">
                <a:solidFill>
                  <a:schemeClr val="tx1"/>
                </a:solidFill>
                <a:effectLst/>
                <a:latin typeface="Segoe UI Light" pitchFamily="34" charset="0"/>
                <a:ea typeface="+mn-ea"/>
                <a:cs typeface="+mn-cs"/>
              </a:rPr>
              <a:t>me</a:t>
            </a:r>
            <a:r>
              <a:rPr lang="da-DK" sz="900" b="0" i="0" kern="1200" dirty="0">
                <a:solidFill>
                  <a:schemeClr val="tx1"/>
                </a:solidFill>
                <a:effectLst/>
                <a:latin typeface="Segoe UI Light" pitchFamily="34" charset="0"/>
                <a:ea typeface="+mn-ea"/>
                <a:cs typeface="+mn-cs"/>
              </a:rPr>
              <a:t>/drive/items/01LLLGWGMBN5MZHKNWOFDJWII2SIKGLIZE/content?format=pdf</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8/27/2020 9:44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4679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8/26/2020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0318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emf"/><Relationship Id="rId1" Type="http://schemas.openxmlformats.org/officeDocument/2006/relationships/slideMaster" Target="../slideMasters/slideMaster12.xml"/><Relationship Id="rId4" Type="http://schemas.openxmlformats.org/officeDocument/2006/relationships/image" Target="../media/image3.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g"/><Relationship Id="rId1" Type="http://schemas.openxmlformats.org/officeDocument/2006/relationships/slideMaster" Target="../slideMasters/slideMaster12.xml"/><Relationship Id="rId4" Type="http://schemas.openxmlformats.org/officeDocument/2006/relationships/image" Target="../media/image55.emf"/></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B36618A4-24F7-42CA-B37A-5308B6A566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pic>
        <p:nvPicPr>
          <p:cNvPr id="8" name="Picture 7">
            <a:extLst>
              <a:ext uri="{FF2B5EF4-FFF2-40B4-BE49-F238E27FC236}">
                <a16:creationId xmlns:a16="http://schemas.microsoft.com/office/drawing/2014/main" id="{D0210C8B-F0C8-4B53-86BE-C02F6F8497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pic>
        <p:nvPicPr>
          <p:cNvPr id="6" name="Picture 5">
            <a:extLst>
              <a:ext uri="{FF2B5EF4-FFF2-40B4-BE49-F238E27FC236}">
                <a16:creationId xmlns:a16="http://schemas.microsoft.com/office/drawing/2014/main" id="{42CC7C87-72CA-432B-956A-7A3B57ECB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41008"/>
            <a:ext cx="1799094" cy="830017"/>
          </a:xfrm>
          <a:prstGeom prst="rect">
            <a:avLst/>
          </a:prstGeom>
        </p:spPr>
      </p:pic>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sz="2800" baseline="0">
                <a:solidFill>
                  <a:schemeClr val="tx1"/>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53871887"/>
      </p:ext>
    </p:extLst>
  </p:cSld>
  <p:clrMapOvr>
    <a:masterClrMapping/>
  </p:clrMapOvr>
  <p:transition>
    <p:fade/>
  </p:transition>
  <p:extLst mod="1">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27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73206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1672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54566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1472316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6302564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42" Type="http://schemas.openxmlformats.org/officeDocument/2006/relationships/slideLayout" Target="../slideLayouts/slideLayout219.xml"/><Relationship Id="rId47" Type="http://schemas.openxmlformats.org/officeDocument/2006/relationships/image" Target="../media/image18.png"/><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 Id="rId46" Type="http://schemas.openxmlformats.org/officeDocument/2006/relationships/theme" Target="../theme/theme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41" Type="http://schemas.openxmlformats.org/officeDocument/2006/relationships/slideLayout" Target="../slideLayouts/slideLayout218.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slideLayout" Target="../slideLayouts/slideLayout217.xml"/><Relationship Id="rId45" Type="http://schemas.openxmlformats.org/officeDocument/2006/relationships/slideLayout" Target="../slideLayouts/slideLayout222.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4" Type="http://schemas.openxmlformats.org/officeDocument/2006/relationships/slideLayout" Target="../slideLayouts/slideLayout221.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43" Type="http://schemas.openxmlformats.org/officeDocument/2006/relationships/slideLayout" Target="../slideLayouts/slideLayout2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theme" Target="../theme/theme1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9" Type="http://schemas.openxmlformats.org/officeDocument/2006/relationships/slideLayout" Target="../slideLayouts/slideLayout289.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34" Type="http://schemas.openxmlformats.org/officeDocument/2006/relationships/slideLayout" Target="../slideLayouts/slideLayout284.xml"/><Relationship Id="rId42" Type="http://schemas.openxmlformats.org/officeDocument/2006/relationships/slideLayout" Target="../slideLayouts/slideLayout292.xml"/><Relationship Id="rId47" Type="http://schemas.openxmlformats.org/officeDocument/2006/relationships/slideLayout" Target="../slideLayouts/slideLayout297.xml"/><Relationship Id="rId50" Type="http://schemas.openxmlformats.org/officeDocument/2006/relationships/theme" Target="../theme/theme12.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38" Type="http://schemas.openxmlformats.org/officeDocument/2006/relationships/slideLayout" Target="../slideLayouts/slideLayout288.xml"/><Relationship Id="rId46" Type="http://schemas.openxmlformats.org/officeDocument/2006/relationships/slideLayout" Target="../slideLayouts/slideLayout296.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41" Type="http://schemas.openxmlformats.org/officeDocument/2006/relationships/slideLayout" Target="../slideLayouts/slideLayout291.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37" Type="http://schemas.openxmlformats.org/officeDocument/2006/relationships/slideLayout" Target="../slideLayouts/slideLayout287.xml"/><Relationship Id="rId40" Type="http://schemas.openxmlformats.org/officeDocument/2006/relationships/slideLayout" Target="../slideLayouts/slideLayout290.xml"/><Relationship Id="rId45" Type="http://schemas.openxmlformats.org/officeDocument/2006/relationships/slideLayout" Target="../slideLayouts/slideLayout295.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36" Type="http://schemas.openxmlformats.org/officeDocument/2006/relationships/slideLayout" Target="../slideLayouts/slideLayout286.xml"/><Relationship Id="rId49" Type="http://schemas.openxmlformats.org/officeDocument/2006/relationships/slideLayout" Target="../slideLayouts/slideLayout299.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4" Type="http://schemas.openxmlformats.org/officeDocument/2006/relationships/slideLayout" Target="../slideLayouts/slideLayout294.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slideLayout" Target="../slideLayouts/slideLayout285.xml"/><Relationship Id="rId43" Type="http://schemas.openxmlformats.org/officeDocument/2006/relationships/slideLayout" Target="../slideLayouts/slideLayout293.xml"/><Relationship Id="rId48" Type="http://schemas.openxmlformats.org/officeDocument/2006/relationships/slideLayout" Target="../slideLayouts/slideLayout298.xml"/><Relationship Id="rId8" Type="http://schemas.openxmlformats.org/officeDocument/2006/relationships/slideLayout" Target="../slideLayouts/slideLayout258.xml"/><Relationship Id="rId51" Type="http://schemas.openxmlformats.org/officeDocument/2006/relationships/image" Target="../media/image18.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9.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image" Target="../media/image5.png"/><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image" Target="../media/image4.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theme" Target="../theme/theme6.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theme" Target="../theme/theme7.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image" Target="../media/image18.png"/><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8.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image" Target="../media/image18.png"/><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theme" Target="../theme/theme9.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839" r:id="rId25"/>
    <p:sldLayoutId id="2147484840" r:id="rId26"/>
    <p:sldLayoutId id="2147484842" r:id="rId27"/>
    <p:sldLayoutId id="2147484848" r:id="rId28"/>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51"/>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 id="2147484843" r:id="rId48"/>
    <p:sldLayoutId id="21474848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299.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Colors" Target="../diagrams/colors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Data" Target="../diagrams/data7.xml"/><Relationship Id="rId3" Type="http://schemas.openxmlformats.org/officeDocument/2006/relationships/image" Target="../media/image58.png"/><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diagramColors" Target="../diagrams/colors7.xml"/><Relationship Id="rId7" Type="http://schemas.openxmlformats.org/officeDocument/2006/relationships/diagramColors" Target="../diagrams/colors1.xml"/><Relationship Id="rId12" Type="http://schemas.openxmlformats.org/officeDocument/2006/relationships/diagramQuickStyle" Target="../diagrams/quickStyle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openxmlformats.org/officeDocument/2006/relationships/diagramQuickStyle" Target="../diagrams/quickStyle7.xml"/><Relationship Id="rId1" Type="http://schemas.openxmlformats.org/officeDocument/2006/relationships/slideLayout" Target="../slideLayouts/slideLayout19.xml"/><Relationship Id="rId6" Type="http://schemas.openxmlformats.org/officeDocument/2006/relationships/diagramQuickStyle" Target="../diagrams/quickStyle1.xml"/><Relationship Id="rId11" Type="http://schemas.openxmlformats.org/officeDocument/2006/relationships/diagramLayout" Target="../diagrams/layout2.xml"/><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image" Target="../media/image65.png"/><Relationship Id="rId40" Type="http://schemas.openxmlformats.org/officeDocument/2006/relationships/diagramLayout" Target="../diagrams/layout7.xml"/><Relationship Id="rId45" Type="http://schemas.openxmlformats.org/officeDocument/2006/relationships/image" Target="../media/image61.png"/><Relationship Id="rId5" Type="http://schemas.openxmlformats.org/officeDocument/2006/relationships/diagramLayout" Target="../diagrams/layout1.xml"/><Relationship Id="rId15" Type="http://schemas.openxmlformats.org/officeDocument/2006/relationships/image" Target="../media/image62.png"/><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10" Type="http://schemas.openxmlformats.org/officeDocument/2006/relationships/diagramData" Target="../diagrams/data2.xml"/><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image" Target="../media/image68.JPG"/><Relationship Id="rId4" Type="http://schemas.openxmlformats.org/officeDocument/2006/relationships/diagramData" Target="../diagrams/data1.xml"/><Relationship Id="rId9" Type="http://schemas.openxmlformats.org/officeDocument/2006/relationships/image" Target="../media/image60.png"/><Relationship Id="rId14" Type="http://schemas.microsoft.com/office/2007/relationships/diagramDrawing" Target="../diagrams/drawing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microsoft.com/office/2007/relationships/diagramDrawing" Target="../diagrams/drawing7.xml"/></Relationships>
</file>

<file path=ppt/slides/_rels/slide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70.sv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7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E36FCC04-14A8-4887-88BA-9D036ABECAC5}"/>
              </a:ext>
            </a:extLst>
          </p:cNvPr>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8" name="Text Placeholder 4">
            <a:extLst>
              <a:ext uri="{FF2B5EF4-FFF2-40B4-BE49-F238E27FC236}">
                <a16:creationId xmlns:a16="http://schemas.microsoft.com/office/drawing/2014/main" id="{58390945-023B-41B4-BEA8-0001380428F2}"/>
              </a:ext>
            </a:extLst>
          </p:cNvPr>
          <p:cNvSpPr>
            <a:spLocks noGrp="1"/>
          </p:cNvSpPr>
          <p:nvPr>
            <p:ph type="body" sz="quarter" idx="12"/>
          </p:nvPr>
        </p:nvSpPr>
        <p:spPr>
          <a:xfrm>
            <a:off x="472032" y="4830762"/>
            <a:ext cx="5414962" cy="730183"/>
          </a:xfrm>
        </p:spPr>
        <p:txBody>
          <a:bodyPr/>
          <a:lstStyle/>
          <a:p>
            <a:r>
              <a:rPr lang="en-US" dirty="0">
                <a:solidFill>
                  <a:schemeClr val="bg1"/>
                </a:solidFill>
              </a:rPr>
              <a:t>Introduction to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latin typeface="Segoe UI Semibold" panose="020B0702040204020203" pitchFamily="34" charset="0"/>
                <a:cs typeface="Segoe UI Semibold" panose="020B0702040204020203" pitchFamily="34" charset="0"/>
              </a:rPr>
              <a:t>Introduction to </a:t>
            </a:r>
            <a:br>
              <a:rPr lang="en-US" sz="2800" dirty="0">
                <a:latin typeface="Segoe UI Semibold" panose="020B0702040204020203" pitchFamily="34" charset="0"/>
                <a:cs typeface="Segoe UI Semibold" panose="020B0702040204020203" pitchFamily="34" charset="0"/>
              </a:rPr>
            </a:br>
            <a:r>
              <a:rPr lang="en-US" sz="2800" dirty="0">
                <a:latin typeface="Segoe UI Semibold" panose="020B0702040204020203" pitchFamily="34" charset="0"/>
                <a:cs typeface="Segoe UI Semibold" panose="020B0702040204020203" pitchFamily="34" charset="0"/>
              </a:rPr>
              <a:t>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latin typeface="Segoe UI Semibold" panose="020B0702040204020203" pitchFamily="34" charset="0"/>
                <a:cs typeface="Segoe UI Semibold" panose="020B0702040204020203" pitchFamily="34" charset="0"/>
              </a:rPr>
              <a:t>Intro to the Microsoft Graph API </a:t>
            </a:r>
          </a:p>
          <a:p>
            <a:pPr>
              <a:spcBef>
                <a:spcPts val="1200"/>
              </a:spcBef>
            </a:pPr>
            <a:r>
              <a:rPr lang="en-US" sz="2000" dirty="0">
                <a:latin typeface="Segoe UI Semibold" panose="020B0702040204020203" pitchFamily="34" charset="0"/>
                <a:cs typeface="Segoe UI Semibold" panose="020B0702040204020203" pitchFamily="34" charset="0"/>
              </a:rPr>
              <a:t>Getting Started</a:t>
            </a:r>
          </a:p>
          <a:p>
            <a:pPr>
              <a:spcBef>
                <a:spcPts val="1200"/>
              </a:spcBef>
            </a:pPr>
            <a:r>
              <a:rPr lang="en-US" sz="2000" dirty="0">
                <a:latin typeface="Segoe UI Semibold" panose="020B0702040204020203" pitchFamily="34" charset="0"/>
                <a:cs typeface="Segoe UI Semibold" panose="020B0702040204020203" pitchFamily="34" charset="0"/>
              </a:rPr>
              <a:t>SDKs and Code Samples</a:t>
            </a:r>
          </a:p>
          <a:p>
            <a:pPr>
              <a:spcBef>
                <a:spcPts val="1200"/>
              </a:spcBef>
            </a:pPr>
            <a:r>
              <a:rPr lang="en-US" sz="2000" dirty="0">
                <a:latin typeface="Segoe UI Semibold" panose="020B0702040204020203" pitchFamily="34" charset="0"/>
                <a:cs typeface="Segoe UI Semibold" panose="020B0702040204020203" pitchFamily="34" charset="0"/>
              </a:rPr>
              <a:t>Resources</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9790C8-5968-46C5-BBE2-7F1F570908B8}"/>
              </a:ext>
            </a:extLst>
          </p:cNvPr>
          <p:cNvSpPr>
            <a:spLocks noGrp="1"/>
          </p:cNvSpPr>
          <p:nvPr>
            <p:ph type="title"/>
          </p:nvPr>
        </p:nvSpPr>
        <p:spPr>
          <a:xfrm>
            <a:off x="284530" y="845531"/>
            <a:ext cx="3566183" cy="1098889"/>
          </a:xfrm>
        </p:spPr>
        <p:txBody>
          <a:bodyPr/>
          <a:lstStyle/>
          <a:p>
            <a:r>
              <a:rPr lang="en-US" sz="2800" spc="-50" dirty="0">
                <a:solidFill>
                  <a:schemeClr val="bg1">
                    <a:lumMod val="50000"/>
                  </a:schemeClr>
                </a:solidFill>
                <a:latin typeface="Segoe UI Semibold" panose="020B0702040204020203" pitchFamily="34" charset="0"/>
                <a:cs typeface="Segoe UI Semibold" panose="020B0702040204020203" pitchFamily="34" charset="0"/>
              </a:rPr>
              <a:t>Building integration with Microsoft 365</a:t>
            </a:r>
            <a:endParaRPr lang="en-DK" sz="2800" dirty="0">
              <a:solidFill>
                <a:schemeClr val="bg1">
                  <a:lumMod val="50000"/>
                </a:schemeClr>
              </a:solidFill>
            </a:endParaRPr>
          </a:p>
        </p:txBody>
      </p:sp>
      <p:pic>
        <p:nvPicPr>
          <p:cNvPr id="3" name="Picture 2"/>
          <p:cNvPicPr>
            <a:picLocks noChangeAspect="1"/>
          </p:cNvPicPr>
          <p:nvPr/>
        </p:nvPicPr>
        <p:blipFill>
          <a:blip r:embed="rId3"/>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18" name="Rectangle 17">
            <a:extLst>
              <a:ext uri="{FF2B5EF4-FFF2-40B4-BE49-F238E27FC236}">
                <a16:creationId xmlns:a16="http://schemas.microsoft.com/office/drawing/2014/main" id="{030E5761-3C40-447E-8185-9F49AA67F412}"/>
              </a:ext>
            </a:extLst>
          </p:cNvPr>
          <p:cNvSpPr/>
          <p:nvPr/>
        </p:nvSpPr>
        <p:spPr bwMode="auto">
          <a:xfrm>
            <a:off x="2696279" y="1059683"/>
            <a:ext cx="5228968" cy="5457549"/>
          </a:xfrm>
          <a:prstGeom prst="rect">
            <a:avLst/>
          </a:prstGeom>
          <a:solidFill>
            <a:schemeClr val="bg1">
              <a:alpha val="40000"/>
            </a:schemeClr>
          </a:solidFill>
          <a:ln>
            <a:noFill/>
            <a:headEnd type="none" w="med" len="med"/>
            <a:tailEnd type="none" w="med" len="med"/>
          </a:ln>
          <a:effectLst>
            <a:outerShdw blurRad="50800" dist="50800" dir="5400000" algn="ctr" rotWithShape="0">
              <a:schemeClr val="bg1">
                <a:alpha val="3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da-DK" sz="2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8" name="Title 7"/>
          <p:cNvSpPr>
            <a:spLocks noGrp="1"/>
          </p:cNvSpPr>
          <p:nvPr>
            <p:ph type="title"/>
          </p:nvPr>
        </p:nvSpPr>
        <p:spPr/>
        <p:txBody>
          <a:bodyPr/>
          <a:lstStyle/>
          <a:p>
            <a:r>
              <a:rPr lang="en-US" sz="2800" dirty="0">
                <a:solidFill>
                  <a:schemeClr val="tx1"/>
                </a:solidFill>
                <a:latin typeface="Segoe UI Semibold" panose="020B0702040204020203" pitchFamily="34" charset="0"/>
              </a:rPr>
              <a:t>/groups</a:t>
            </a:r>
          </a:p>
        </p:txBody>
      </p:sp>
      <p:grpSp>
        <p:nvGrpSpPr>
          <p:cNvPr id="208" name="Group 207"/>
          <p:cNvGrpSpPr/>
          <p:nvPr/>
        </p:nvGrpSpPr>
        <p:grpSpPr>
          <a:xfrm>
            <a:off x="6161609" y="806116"/>
            <a:ext cx="5363843" cy="3901024"/>
            <a:chOff x="6162902" y="803240"/>
            <a:chExt cx="5366001" cy="3902594"/>
          </a:xfrm>
        </p:grpSpPr>
        <p:grpSp>
          <p:nvGrpSpPr>
            <p:cNvPr id="209" name="Group 208"/>
            <p:cNvGrpSpPr/>
            <p:nvPr/>
          </p:nvGrpSpPr>
          <p:grpSpPr>
            <a:xfrm>
              <a:off x="6234760" y="2274373"/>
              <a:ext cx="4160158" cy="1192127"/>
              <a:chOff x="6234760" y="2274373"/>
              <a:chExt cx="4160158" cy="1192127"/>
            </a:xfrm>
          </p:grpSpPr>
          <p:cxnSp>
            <p:nvCxnSpPr>
              <p:cNvPr id="248" name="Straight Connector 247"/>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0" name="Group 249"/>
              <p:cNvGrpSpPr/>
              <p:nvPr/>
            </p:nvGrpSpPr>
            <p:grpSpPr>
              <a:xfrm>
                <a:off x="9293418" y="2274373"/>
                <a:ext cx="1101500" cy="793531"/>
                <a:chOff x="7408118" y="3567362"/>
                <a:chExt cx="1080000" cy="778042"/>
              </a:xfrm>
            </p:grpSpPr>
            <p:sp>
              <p:nvSpPr>
                <p:cNvPr id="252" name="Oval 251"/>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53" name="Diagram 252"/>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251" name="Rounded Rectangle 250"/>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210" name="Group 209"/>
            <p:cNvGrpSpPr/>
            <p:nvPr/>
          </p:nvGrpSpPr>
          <p:grpSpPr>
            <a:xfrm>
              <a:off x="6177590" y="1062865"/>
              <a:ext cx="3013330" cy="2444072"/>
              <a:chOff x="6177590" y="1062865"/>
              <a:chExt cx="3013330" cy="2444072"/>
            </a:xfrm>
          </p:grpSpPr>
          <p:cxnSp>
            <p:nvCxnSpPr>
              <p:cNvPr id="245" name="Straight Connector 244"/>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7" name="Rounded Rectangle 246"/>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211" name="Group 210"/>
            <p:cNvGrpSpPr/>
            <p:nvPr/>
          </p:nvGrpSpPr>
          <p:grpSpPr>
            <a:xfrm>
              <a:off x="9516989" y="2680035"/>
              <a:ext cx="1044647" cy="1655850"/>
              <a:chOff x="9516989" y="2680035"/>
              <a:chExt cx="1044647" cy="1655850"/>
            </a:xfrm>
          </p:grpSpPr>
          <p:cxnSp>
            <p:nvCxnSpPr>
              <p:cNvPr id="243" name="Straight Connector 242"/>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4" name="Rounded Rectangle 243"/>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212" name="Group 211"/>
            <p:cNvGrpSpPr/>
            <p:nvPr/>
          </p:nvGrpSpPr>
          <p:grpSpPr>
            <a:xfrm>
              <a:off x="8759315" y="803240"/>
              <a:ext cx="1070210" cy="1882551"/>
              <a:chOff x="8759315" y="803240"/>
              <a:chExt cx="1070210" cy="1882551"/>
            </a:xfrm>
          </p:grpSpPr>
          <p:cxnSp>
            <p:nvCxnSpPr>
              <p:cNvPr id="239" name="Straight Connector 238"/>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0" name="Group 239"/>
              <p:cNvGrpSpPr/>
              <p:nvPr/>
            </p:nvGrpSpPr>
            <p:grpSpPr>
              <a:xfrm>
                <a:off x="8759315" y="803240"/>
                <a:ext cx="793531" cy="793531"/>
                <a:chOff x="3869156" y="2705101"/>
                <a:chExt cx="778042" cy="778042"/>
              </a:xfrm>
            </p:grpSpPr>
            <p:sp>
              <p:nvSpPr>
                <p:cNvPr id="241" name="Oval 240"/>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42" name="Picture 2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213" name="Group 212"/>
            <p:cNvGrpSpPr/>
            <p:nvPr/>
          </p:nvGrpSpPr>
          <p:grpSpPr>
            <a:xfrm>
              <a:off x="6162902" y="3127256"/>
              <a:ext cx="4330245" cy="1578578"/>
              <a:chOff x="6162902" y="3127256"/>
              <a:chExt cx="4330245" cy="1578578"/>
            </a:xfrm>
          </p:grpSpPr>
          <p:cxnSp>
            <p:nvCxnSpPr>
              <p:cNvPr id="229" name="Straight Connector 228"/>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9699616" y="3912303"/>
                <a:ext cx="793531" cy="793531"/>
                <a:chOff x="2986088" y="3567362"/>
                <a:chExt cx="778042" cy="778042"/>
              </a:xfrm>
            </p:grpSpPr>
            <p:sp>
              <p:nvSpPr>
                <p:cNvPr id="237" name="Oval 23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8" name="Picture 2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233" name="Group 232"/>
              <p:cNvGrpSpPr/>
              <p:nvPr/>
            </p:nvGrpSpPr>
            <p:grpSpPr>
              <a:xfrm>
                <a:off x="7961591" y="3127256"/>
                <a:ext cx="793531" cy="793531"/>
                <a:chOff x="3869156" y="2705101"/>
                <a:chExt cx="778042" cy="778042"/>
              </a:xfrm>
            </p:grpSpPr>
            <p:sp>
              <p:nvSpPr>
                <p:cNvPr id="235" name="Oval 234"/>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36" name="Picture 23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234"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214" name="Rounded Rectangle 213"/>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215" name="Group 214"/>
            <p:cNvGrpSpPr/>
            <p:nvPr/>
          </p:nvGrpSpPr>
          <p:grpSpPr>
            <a:xfrm>
              <a:off x="9835333" y="1366952"/>
              <a:ext cx="1693570" cy="1318140"/>
              <a:chOff x="9835333" y="1366952"/>
              <a:chExt cx="1693570" cy="1318140"/>
            </a:xfrm>
          </p:grpSpPr>
          <p:cxnSp>
            <p:nvCxnSpPr>
              <p:cNvPr id="225" name="Straight Connector 224"/>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10735372" y="1366952"/>
                <a:ext cx="793531" cy="793531"/>
                <a:chOff x="2986088" y="3567362"/>
                <a:chExt cx="778042" cy="778042"/>
              </a:xfrm>
            </p:grpSpPr>
            <p:sp>
              <p:nvSpPr>
                <p:cNvPr id="227" name="Oval 22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216" name="Group 215"/>
            <p:cNvGrpSpPr/>
            <p:nvPr/>
          </p:nvGrpSpPr>
          <p:grpSpPr>
            <a:xfrm>
              <a:off x="6243043" y="2274997"/>
              <a:ext cx="4160158" cy="1192127"/>
              <a:chOff x="6234760" y="2274373"/>
              <a:chExt cx="4160158" cy="1192127"/>
            </a:xfrm>
          </p:grpSpPr>
          <p:grpSp>
            <p:nvGrpSpPr>
              <p:cNvPr id="218" name="Group 217"/>
              <p:cNvGrpSpPr/>
              <p:nvPr/>
            </p:nvGrpSpPr>
            <p:grpSpPr>
              <a:xfrm>
                <a:off x="6234760" y="2549762"/>
                <a:ext cx="3586270" cy="916738"/>
                <a:chOff x="6234760" y="2549762"/>
                <a:chExt cx="3586270" cy="916738"/>
              </a:xfrm>
            </p:grpSpPr>
            <p:cxnSp>
              <p:nvCxnSpPr>
                <p:cNvPr id="222" name="Straight Connector 22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4" name="Rounded Rectangle 22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19" name="Group 218"/>
              <p:cNvGrpSpPr/>
              <p:nvPr/>
            </p:nvGrpSpPr>
            <p:grpSpPr>
              <a:xfrm>
                <a:off x="9293418" y="2274373"/>
                <a:ext cx="1101500" cy="793531"/>
                <a:chOff x="7408118" y="3567362"/>
                <a:chExt cx="1080000" cy="778042"/>
              </a:xfrm>
            </p:grpSpPr>
            <p:sp>
              <p:nvSpPr>
                <p:cNvPr id="220" name="Oval 219"/>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21" name="Diagram 220"/>
                <p:cNvGraphicFramePr/>
                <p:nvPr>
                  <p:extLst>
                    <p:ext uri="{D42A27DB-BD31-4B8C-83A1-F6EECF244321}">
                      <p14:modId xmlns:p14="http://schemas.microsoft.com/office/powerpoint/2010/main" val="3945688199"/>
                    </p:ext>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pSp>
        </p:grpSp>
        <p:sp>
          <p:nvSpPr>
            <p:cNvPr id="217" name="Rounded Rectangle 216"/>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13" name="Group 12"/>
          <p:cNvGrpSpPr/>
          <p:nvPr/>
        </p:nvGrpSpPr>
        <p:grpSpPr>
          <a:xfrm>
            <a:off x="3112628" y="3499058"/>
            <a:ext cx="3057088" cy="2373759"/>
            <a:chOff x="3111377" y="3499059"/>
            <a:chExt cx="3058318" cy="2374714"/>
          </a:xfrm>
        </p:grpSpPr>
        <p:cxnSp>
          <p:nvCxnSpPr>
            <p:cNvPr id="266" name="Straight Connector 265"/>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8" name="Rounded Rectangle 267"/>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14" name="Group 13"/>
          <p:cNvGrpSpPr/>
          <p:nvPr/>
        </p:nvGrpSpPr>
        <p:grpSpPr>
          <a:xfrm>
            <a:off x="2595138" y="4317249"/>
            <a:ext cx="882704" cy="2199983"/>
            <a:chOff x="2593679" y="4317579"/>
            <a:chExt cx="883060" cy="2200868"/>
          </a:xfrm>
        </p:grpSpPr>
        <p:grpSp>
          <p:nvGrpSpPr>
            <p:cNvPr id="12" name="Group 11"/>
            <p:cNvGrpSpPr/>
            <p:nvPr/>
          </p:nvGrpSpPr>
          <p:grpSpPr>
            <a:xfrm>
              <a:off x="2593679" y="4317579"/>
              <a:ext cx="881082" cy="1848377"/>
              <a:chOff x="2593679" y="4317579"/>
              <a:chExt cx="881082" cy="1848377"/>
            </a:xfrm>
          </p:grpSpPr>
          <p:cxnSp>
            <p:nvCxnSpPr>
              <p:cNvPr id="262" name="Straight Connector 261"/>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681230" y="5372425"/>
                <a:ext cx="793531" cy="793531"/>
                <a:chOff x="3869156" y="3567362"/>
                <a:chExt cx="778042" cy="778042"/>
              </a:xfrm>
            </p:grpSpPr>
            <p:sp>
              <p:nvSpPr>
                <p:cNvPr id="264" name="Oval 263"/>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5" name="Picture 26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69"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5" name="Group 4"/>
          <p:cNvGrpSpPr/>
          <p:nvPr/>
        </p:nvGrpSpPr>
        <p:grpSpPr>
          <a:xfrm>
            <a:off x="50495" y="1986205"/>
            <a:ext cx="2569761" cy="2314973"/>
            <a:chOff x="48012" y="1985597"/>
            <a:chExt cx="2570795" cy="2315904"/>
          </a:xfrm>
        </p:grpSpPr>
        <p:cxnSp>
          <p:nvCxnSpPr>
            <p:cNvPr id="205" name="Straight Connector 20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6" name="Group 205"/>
            <p:cNvGrpSpPr/>
            <p:nvPr/>
          </p:nvGrpSpPr>
          <p:grpSpPr>
            <a:xfrm>
              <a:off x="517509" y="2542611"/>
              <a:ext cx="793531" cy="793531"/>
              <a:chOff x="5681540" y="2652588"/>
              <a:chExt cx="778042" cy="778042"/>
            </a:xfrm>
          </p:grpSpPr>
          <p:sp>
            <p:nvSpPr>
              <p:cNvPr id="207" name="Oval 20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1"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16" name="Group 15"/>
          <p:cNvGrpSpPr/>
          <p:nvPr/>
        </p:nvGrpSpPr>
        <p:grpSpPr>
          <a:xfrm>
            <a:off x="2616894" y="2672175"/>
            <a:ext cx="3554909" cy="836765"/>
            <a:chOff x="2615444" y="2671843"/>
            <a:chExt cx="3556339" cy="837101"/>
          </a:xfrm>
        </p:grpSpPr>
        <p:cxnSp>
          <p:nvCxnSpPr>
            <p:cNvPr id="279" name="Straight Connector 278"/>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167310" y="2263103"/>
            <a:ext cx="1889267" cy="2033333"/>
            <a:chOff x="2165679" y="2262606"/>
            <a:chExt cx="1890027" cy="2034151"/>
          </a:xfrm>
        </p:grpSpPr>
        <p:sp>
          <p:nvSpPr>
            <p:cNvPr id="284"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cxnSp>
          <p:nvCxnSpPr>
            <p:cNvPr id="278" name="Straight Connector 277"/>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2165679" y="2262606"/>
              <a:ext cx="819857" cy="810653"/>
              <a:chOff x="10113425" y="3530904"/>
              <a:chExt cx="803854" cy="794830"/>
            </a:xfrm>
          </p:grpSpPr>
          <p:sp>
            <p:nvSpPr>
              <p:cNvPr id="282" name="Oval 281"/>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3" name="Picture 282"/>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grpSp>
        <p:nvGrpSpPr>
          <p:cNvPr id="254" name="Group 253"/>
          <p:cNvGrpSpPr/>
          <p:nvPr/>
        </p:nvGrpSpPr>
        <p:grpSpPr>
          <a:xfrm>
            <a:off x="1606682" y="3281180"/>
            <a:ext cx="4627219" cy="2118521"/>
            <a:chOff x="1605679" y="3284402"/>
            <a:chExt cx="4629081" cy="2119373"/>
          </a:xfrm>
        </p:grpSpPr>
        <p:cxnSp>
          <p:nvCxnSpPr>
            <p:cNvPr id="255" name="Straight Connector 254"/>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6" name="Group 255"/>
            <p:cNvGrpSpPr/>
            <p:nvPr/>
          </p:nvGrpSpPr>
          <p:grpSpPr>
            <a:xfrm>
              <a:off x="1799823" y="3284402"/>
              <a:ext cx="1464350" cy="2086357"/>
              <a:chOff x="636295" y="2518478"/>
              <a:chExt cx="1435768" cy="2045634"/>
            </a:xfrm>
          </p:grpSpPr>
          <p:sp>
            <p:nvSpPr>
              <p:cNvPr id="260" name="Oval 259"/>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1" name="Diagram 260"/>
              <p:cNvGraphicFramePr/>
              <p:nvPr>
                <p:extLst>
                  <p:ext uri="{D42A27DB-BD31-4B8C-83A1-F6EECF244321}">
                    <p14:modId xmlns:p14="http://schemas.microsoft.com/office/powerpoint/2010/main" val="3530999197"/>
                  </p:ext>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257"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58" name="Straight Connector 257"/>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9" name="Rounded Rectangle 258"/>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165" name="Oval 164">
            <a:extLst>
              <a:ext uri="{FF2B5EF4-FFF2-40B4-BE49-F238E27FC236}">
                <a16:creationId xmlns:a16="http://schemas.microsoft.com/office/drawing/2014/main" id="{6F49B069-DDB5-4D5F-9713-EB650C966B48}"/>
              </a:ext>
            </a:extLst>
          </p:cNvPr>
          <p:cNvSpPr/>
          <p:nvPr/>
        </p:nvSpPr>
        <p:spPr>
          <a:xfrm>
            <a:off x="5316815" y="2672176"/>
            <a:ext cx="2066521" cy="1800424"/>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 name="Picture 16">
            <a:extLst>
              <a:ext uri="{FF2B5EF4-FFF2-40B4-BE49-F238E27FC236}">
                <a16:creationId xmlns:a16="http://schemas.microsoft.com/office/drawing/2014/main" id="{3D911C89-FE62-45EE-B7C3-CBD0CDE06712}"/>
              </a:ext>
            </a:extLst>
          </p:cNvPr>
          <p:cNvPicPr>
            <a:picLocks noChangeAspect="1"/>
          </p:cNvPicPr>
          <p:nvPr/>
        </p:nvPicPr>
        <p:blipFill rotWithShape="1">
          <a:blip r:embed="rId44"/>
          <a:srcRect l="8783" t="12413" r="10674" b="27595"/>
          <a:stretch/>
        </p:blipFill>
        <p:spPr>
          <a:xfrm>
            <a:off x="5410609" y="2753202"/>
            <a:ext cx="1895865" cy="1637053"/>
          </a:xfrm>
          <a:prstGeom prst="ellipse">
            <a:avLst/>
          </a:prstGeom>
          <a:blipFill rotWithShape="1">
            <a:blip r:embed="rId45"/>
            <a:stretch>
              <a:fillRect/>
            </a:stretch>
          </a:blipFill>
          <a:ln w="10795" cap="flat" cmpd="sng" algn="ctr">
            <a:solidFill>
              <a:srgbClr val="FFFFFF">
                <a:hueOff val="0"/>
                <a:satOff val="0"/>
                <a:lumOff val="0"/>
                <a:alphaOff val="0"/>
              </a:srgbClr>
            </a:solidFill>
            <a:prstDash val="solid"/>
          </a:ln>
          <a:effectLst/>
        </p:spPr>
      </p:pic>
    </p:spTree>
    <p:extLst>
      <p:ext uri="{BB962C8B-B14F-4D97-AF65-F5344CB8AC3E}">
        <p14:creationId xmlns:p14="http://schemas.microsoft.com/office/powerpoint/2010/main" val="1237379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08"/>
                                        </p:tgtEl>
                                      </p:cBhvr>
                                    </p:animEffect>
                                    <p:set>
                                      <p:cBhvr>
                                        <p:cTn id="7" dur="1" fill="hold">
                                          <p:stCondLst>
                                            <p:cond delay="499"/>
                                          </p:stCondLst>
                                        </p:cTn>
                                        <p:tgtEl>
                                          <p:spTgt spid="20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4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250"/>
                                        <p:tgtEl>
                                          <p:spTgt spid="14"/>
                                        </p:tgtEl>
                                      </p:cBhvr>
                                    </p:animEffect>
                                  </p:childTnLst>
                                </p:cTn>
                              </p:par>
                              <p:par>
                                <p:cTn id="16" presetID="63" presetClass="path" presetSubtype="0" accel="50000" decel="50000" fill="hold" nodeType="withEffect">
                                  <p:stCondLst>
                                    <p:cond delay="450"/>
                                  </p:stCondLst>
                                  <p:childTnLst>
                                    <p:animMotion origin="layout" path="M -4.33495E-6 4.48933E-6 L 0.10034 -0.00046 " pathEditMode="relative" rAng="0" ptsTypes="AA">
                                      <p:cBhvr>
                                        <p:cTn id="17" dur="1000" spd="-100000" fill="hold"/>
                                        <p:tgtEl>
                                          <p:spTgt spid="14"/>
                                        </p:tgtEl>
                                        <p:attrNameLst>
                                          <p:attrName>ppt_x</p:attrName>
                                          <p:attrName>ppt_y</p:attrName>
                                        </p:attrNameLst>
                                      </p:cBhvr>
                                      <p:rCtr x="5017" y="-23"/>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63" presetClass="path" presetSubtype="0" accel="50000" decel="50000" fill="hold" nodeType="withEffect">
                                  <p:stCondLst>
                                    <p:cond delay="250"/>
                                  </p:stCondLst>
                                  <p:childTnLst>
                                    <p:animMotion origin="layout" path="M -4.91703E-6 2.80073E-6 L 0.10366 0.00022 " pathEditMode="relative" rAng="0" ptsTypes="AA">
                                      <p:cBhvr>
                                        <p:cTn id="29" dur="1000" spd="-100000" fill="hold"/>
                                        <p:tgtEl>
                                          <p:spTgt spid="5"/>
                                        </p:tgtEl>
                                        <p:attrNameLst>
                                          <p:attrName>ppt_x</p:attrName>
                                          <p:attrName>ppt_y</p:attrName>
                                        </p:attrNameLst>
                                      </p:cBhvr>
                                      <p:rCtr x="5183" y="0"/>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25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50"/>
                                        <p:tgtEl>
                                          <p:spTgt spid="15"/>
                                        </p:tgtEl>
                                      </p:cBhvr>
                                    </p:animEffect>
                                  </p:childTnLst>
                                </p:cTn>
                              </p:par>
                              <p:par>
                                <p:cTn id="35" presetID="63" presetClass="path" presetSubtype="0" accel="50000" decel="50000" fill="hold" nodeType="withEffect">
                                  <p:stCondLst>
                                    <p:cond delay="250"/>
                                  </p:stCondLst>
                                  <p:childTnLst>
                                    <p:animMotion origin="layout" path="M -3.82436E-6 3.96278E-6 L 0.10161 0.00045 " pathEditMode="relative" rAng="0" ptsTypes="AA">
                                      <p:cBhvr>
                                        <p:cTn id="36" dur="1000" spd="-100000" fill="hold"/>
                                        <p:tgtEl>
                                          <p:spTgt spid="15"/>
                                        </p:tgtEl>
                                        <p:attrNameLst>
                                          <p:attrName>ppt_x</p:attrName>
                                          <p:attrName>ppt_y</p:attrName>
                                        </p:attrNameLst>
                                      </p:cBhvr>
                                      <p:rCtr x="5080" y="23"/>
                                    </p:animMotion>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spc="-50" dirty="0">
                <a:solidFill>
                  <a:schemeClr val="tx1"/>
                </a:solidFill>
                <a:latin typeface="Segoe UI Semibold" panose="020B0702040204020203" pitchFamily="34" charset="0"/>
                <a:cs typeface="Segoe UI Semibold" panose="020B0702040204020203" pitchFamily="34" charset="0"/>
              </a:rPr>
              <a:t>Microsoft</a:t>
            </a:r>
            <a:r>
              <a:rPr lang="en-US" sz="2800" dirty="0">
                <a:solidFill>
                  <a:schemeClr val="tx1"/>
                </a:solidFill>
                <a:latin typeface="Segoe UI Semibold" panose="020B0702040204020203" pitchFamily="34" charset="0"/>
                <a:cs typeface="Segoe UI Semibold" panose="020B0702040204020203" pitchFamily="34" charset="0"/>
              </a:rPr>
              <a:t> Graph Data</a:t>
            </a:r>
          </a:p>
        </p:txBody>
      </p:sp>
      <p:sp>
        <p:nvSpPr>
          <p:cNvPr id="5" name="TextBox 4">
            <a:extLst>
              <a:ext uri="{FF2B5EF4-FFF2-40B4-BE49-F238E27FC236}">
                <a16:creationId xmlns:a16="http://schemas.microsoft.com/office/drawing/2014/main" id="{FF0E4FEA-755F-4B3A-9B66-5C96E5DA775E}"/>
              </a:ext>
            </a:extLst>
          </p:cNvPr>
          <p:cNvSpPr txBox="1"/>
          <p:nvPr/>
        </p:nvSpPr>
        <p:spPr>
          <a:xfrm>
            <a:off x="396427" y="3222945"/>
            <a:ext cx="2286000" cy="304698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Users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tasks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photo</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drive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b="1"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Groups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photo</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conversations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plans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987CB06E-A691-40FD-BB78-C20B08C96529}"/>
              </a:ext>
            </a:extLst>
          </p:cNvPr>
          <p:cNvSpPr txBox="1"/>
          <p:nvPr/>
        </p:nvSpPr>
        <p:spPr>
          <a:xfrm>
            <a:off x="2377774" y="3182393"/>
            <a:ext cx="2286000" cy="360098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SharePoint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Sites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Lists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a:t>
            </a:r>
            <a:r>
              <a:rPr lang="en-US" sz="2000" dirty="0" err="1">
                <a:solidFill>
                  <a:srgbClr val="353535"/>
                </a:solidFill>
                <a:latin typeface="Segoe UI Semilight"/>
              </a:rPr>
              <a:t>ListItems</a:t>
            </a: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OneDrive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solidFill>
                  <a:srgbClr val="353535"/>
                </a:solidFill>
                <a:latin typeface="Segoe UI Semilight"/>
              </a:rPr>
              <a:t>DriveItems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upload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download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copy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versions</a:t>
            </a:r>
          </a:p>
        </p:txBody>
      </p:sp>
      <p:sp>
        <p:nvSpPr>
          <p:cNvPr id="13" name="TextBox 12">
            <a:extLst>
              <a:ext uri="{FF2B5EF4-FFF2-40B4-BE49-F238E27FC236}">
                <a16:creationId xmlns:a16="http://schemas.microsoft.com/office/drawing/2014/main" id="{8F675081-3F79-4E05-A208-128919325F96}"/>
              </a:ext>
            </a:extLst>
          </p:cNvPr>
          <p:cNvSpPr txBox="1"/>
          <p:nvPr/>
        </p:nvSpPr>
        <p:spPr>
          <a:xfrm>
            <a:off x="4670727" y="3222945"/>
            <a:ext cx="2604559" cy="372409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Outlook Mail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messages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Outlook Calendar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events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find times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Teamwork</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  </a:t>
            </a:r>
            <a:r>
              <a:rPr lang="en-US" sz="2000" dirty="0">
                <a:solidFill>
                  <a:srgbClr val="353535"/>
                </a:solidFill>
                <a:latin typeface="Segoe UI Semilight"/>
              </a:rPr>
              <a:t>teams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channels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  chat</a:t>
            </a:r>
          </a:p>
        </p:txBody>
      </p:sp>
      <p:sp>
        <p:nvSpPr>
          <p:cNvPr id="14" name="TextBox 13">
            <a:extLst>
              <a:ext uri="{FF2B5EF4-FFF2-40B4-BE49-F238E27FC236}">
                <a16:creationId xmlns:a16="http://schemas.microsoft.com/office/drawing/2014/main" id="{C9950160-6E9D-4959-86A9-828273DDEEC9}"/>
              </a:ext>
            </a:extLst>
          </p:cNvPr>
          <p:cNvSpPr txBox="1"/>
          <p:nvPr/>
        </p:nvSpPr>
        <p:spPr>
          <a:xfrm>
            <a:off x="7498383" y="3222945"/>
            <a:ext cx="2286000" cy="3416320"/>
          </a:xfrm>
          <a:prstGeom prst="rect">
            <a:avLst/>
          </a:prstGeom>
          <a:noFill/>
        </p:spPr>
        <p:txBody>
          <a:bodyPr wrap="square" rtlCol="0">
            <a:spAutoFit/>
          </a:bodyPr>
          <a:lstStyle/>
          <a:p>
            <a:pPr>
              <a:defRPr/>
            </a:pPr>
            <a:r>
              <a:rPr lang="en-US" sz="2400" b="1" dirty="0">
                <a:solidFill>
                  <a:srgbClr val="353535"/>
                </a:solidFill>
                <a:latin typeface="Segoe UI Semilight"/>
              </a:rPr>
              <a:t>Azure AD</a:t>
            </a:r>
          </a:p>
          <a:p>
            <a:pPr>
              <a:defRPr/>
            </a:pPr>
            <a:r>
              <a:rPr lang="en-US" sz="2400" b="1" dirty="0">
                <a:solidFill>
                  <a:srgbClr val="353535"/>
                </a:solidFill>
                <a:latin typeface="Segoe UI Semilight"/>
              </a:rPr>
              <a:t>Contacts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Excel</a:t>
            </a:r>
          </a:p>
          <a:p>
            <a:pPr>
              <a:defRPr/>
            </a:pPr>
            <a:r>
              <a:rPr lang="en-US" sz="2400" b="1" dirty="0">
                <a:solidFill>
                  <a:srgbClr val="353535"/>
                </a:solidFill>
                <a:latin typeface="Segoe UI Semilight"/>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OneNote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People</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Planner</a:t>
            </a:r>
          </a:p>
          <a:p>
            <a:pPr>
              <a:defRPr/>
            </a:pPr>
            <a:r>
              <a:rPr lang="en-US" sz="2400" b="1" dirty="0">
                <a:solidFill>
                  <a:srgbClr val="353535"/>
                </a:solidFill>
                <a:latin typeface="Segoe UI Semilight"/>
              </a:rPr>
              <a:t>Webhooks</a:t>
            </a:r>
          </a:p>
          <a:p>
            <a:pPr>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a:t>
            </a:r>
          </a:p>
        </p:txBody>
      </p:sp>
      <p:sp>
        <p:nvSpPr>
          <p:cNvPr id="15" name="TextBox 14">
            <a:extLst>
              <a:ext uri="{FF2B5EF4-FFF2-40B4-BE49-F238E27FC236}">
                <a16:creationId xmlns:a16="http://schemas.microsoft.com/office/drawing/2014/main" id="{EFCD8486-2C29-413F-96C4-10026FCE079F}"/>
              </a:ext>
            </a:extLst>
          </p:cNvPr>
          <p:cNvSpPr txBox="1"/>
          <p:nvPr/>
        </p:nvSpPr>
        <p:spPr>
          <a:xfrm>
            <a:off x="9568238" y="3222945"/>
            <a:ext cx="2286000" cy="107721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Beta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noProof="0" dirty="0">
                <a:solidFill>
                  <a:srgbClr val="353535"/>
                </a:solidFill>
                <a:latin typeface="Segoe UI Semilight"/>
              </a:rPr>
              <a:t>Devices and apps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noProof="0" dirty="0">
                <a:solidFill>
                  <a:srgbClr val="353535"/>
                </a:solidFill>
                <a:latin typeface="Segoe UI Semilight"/>
              </a:rPr>
              <a:t>To-do</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pic>
        <p:nvPicPr>
          <p:cNvPr id="10" name="Graphic 9" descr="Download from cloud">
            <a:extLst>
              <a:ext uri="{FF2B5EF4-FFF2-40B4-BE49-F238E27FC236}">
                <a16:creationId xmlns:a16="http://schemas.microsoft.com/office/drawing/2014/main" id="{739A776D-C754-4952-B73A-6DEAD22F4B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5213" y="1020301"/>
            <a:ext cx="1828541" cy="1828540"/>
          </a:xfrm>
          <a:prstGeom prst="rect">
            <a:avLst/>
          </a:prstGeom>
        </p:spPr>
      </p:pic>
    </p:spTree>
    <p:extLst>
      <p:ext uri="{BB962C8B-B14F-4D97-AF65-F5344CB8AC3E}">
        <p14:creationId xmlns:p14="http://schemas.microsoft.com/office/powerpoint/2010/main" val="1933998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xEl>
                                              <p:pRg st="1" end="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3" end="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xEl>
                                              <p:pRg st="4" end="4"/>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xEl>
                                              <p:pRg st="5" end="5"/>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chemeClr val="tx1"/>
                </a:solidFill>
                <a:latin typeface="Segoe UI Semibold" panose="020B0702040204020203" pitchFamily="34" charset="0"/>
                <a:cs typeface="Segoe UI Semibold" panose="020B0702040204020203" pitchFamily="34" charset="0"/>
              </a:rPr>
              <a:t>Microsoft Graph Capabilities</a:t>
            </a:r>
          </a:p>
        </p:txBody>
      </p:sp>
      <p:sp>
        <p:nvSpPr>
          <p:cNvPr id="8" name="TextBox 7">
            <a:extLst>
              <a:ext uri="{FF2B5EF4-FFF2-40B4-BE49-F238E27FC236}">
                <a16:creationId xmlns:a16="http://schemas.microsoft.com/office/drawing/2014/main" id="{87A336AE-EF3E-41FC-B8C8-F9F34EC8CD2A}"/>
              </a:ext>
            </a:extLst>
          </p:cNvPr>
          <p:cNvSpPr txBox="1"/>
          <p:nvPr/>
        </p:nvSpPr>
        <p:spPr>
          <a:xfrm>
            <a:off x="945542" y="3223651"/>
            <a:ext cx="2743200" cy="230832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53535"/>
                </a:solidFill>
                <a:effectLst/>
                <a:uLnTx/>
                <a:uFillTx/>
                <a:latin typeface="Segoe UI Semilight"/>
                <a:ea typeface="+mn-ea"/>
                <a:cs typeface="+mn-cs"/>
              </a:rPr>
              <a:t>Auth</a:t>
            </a:r>
            <a:endParaRPr kumimoji="0" lang="en-US" sz="2400" b="1"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Credentials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Work/School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Personal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OAuth scopes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User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App</a:t>
            </a:r>
          </a:p>
        </p:txBody>
      </p:sp>
      <p:sp>
        <p:nvSpPr>
          <p:cNvPr id="11" name="TextBox 10">
            <a:extLst>
              <a:ext uri="{FF2B5EF4-FFF2-40B4-BE49-F238E27FC236}">
                <a16:creationId xmlns:a16="http://schemas.microsoft.com/office/drawing/2014/main" id="{E9D67283-55EA-46A9-B06E-9717C0151FB2}"/>
              </a:ext>
            </a:extLst>
          </p:cNvPr>
          <p:cNvSpPr txBox="1"/>
          <p:nvPr/>
        </p:nvSpPr>
        <p:spPr>
          <a:xfrm>
            <a:off x="4960343" y="3217964"/>
            <a:ext cx="2743200" cy="3662541"/>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OData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Filter</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Pagination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rgbClr val="353535"/>
                </a:solidFill>
                <a:latin typeface="Segoe UI Semilight"/>
              </a:rPr>
              <a:t>Metadata</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a:p>
            <a:pPr lvl="0">
              <a:defRPr/>
            </a:pPr>
            <a:endParaRPr lang="en-US" sz="2400" b="1" dirty="0">
              <a:solidFill>
                <a:srgbClr val="353535"/>
              </a:solidFill>
              <a:latin typeface="Segoe UI Semilight"/>
            </a:endParaRPr>
          </a:p>
          <a:p>
            <a:pPr lvl="0">
              <a:defRPr/>
            </a:pPr>
            <a:r>
              <a:rPr lang="en-US" sz="2400" b="1" dirty="0">
                <a:solidFill>
                  <a:srgbClr val="353535"/>
                </a:solidFill>
                <a:latin typeface="Segoe UI Semilight"/>
              </a:rPr>
              <a:t>SDKs</a:t>
            </a:r>
          </a:p>
          <a:p>
            <a:pPr lvl="0">
              <a:defRPr/>
            </a:pPr>
            <a:r>
              <a:rPr lang="en-US" sz="2000" dirty="0">
                <a:solidFill>
                  <a:srgbClr val="353535"/>
                </a:solidFill>
                <a:latin typeface="Segoe UI Semilight"/>
              </a:rPr>
              <a:t>.NET</a:t>
            </a:r>
          </a:p>
          <a:p>
            <a:pPr lvl="0">
              <a:defRPr/>
            </a:pPr>
            <a:r>
              <a:rPr lang="en-US" sz="2000" dirty="0">
                <a:solidFill>
                  <a:srgbClr val="353535"/>
                </a:solidFill>
                <a:latin typeface="Segoe UI Semilight"/>
              </a:rPr>
              <a:t>JS</a:t>
            </a:r>
          </a:p>
          <a:p>
            <a:pPr lvl="0">
              <a:defRPr/>
            </a:pPr>
            <a:r>
              <a:rPr lang="en-US" sz="2000" dirty="0">
                <a:solidFill>
                  <a:srgbClr val="353535"/>
                </a:solidFill>
                <a:latin typeface="Segoe UI Semilight"/>
              </a:rPr>
              <a:t>PHP</a:t>
            </a:r>
          </a:p>
          <a:p>
            <a:pPr lvl="0">
              <a:defRPr/>
            </a:pPr>
            <a:r>
              <a:rPr lang="en-US" sz="2000" dirty="0">
                <a:solidFill>
                  <a:srgbClr val="353535"/>
                </a:solidFill>
                <a:latin typeface="Segoe UI Semilight"/>
              </a:rPr>
              <a:t>Android</a:t>
            </a:r>
          </a:p>
          <a:p>
            <a:pPr lvl="0">
              <a:defRPr/>
            </a:pPr>
            <a:r>
              <a:rPr lang="en-US" sz="2000" dirty="0">
                <a:solidFill>
                  <a:srgbClr val="353535"/>
                </a:solidFill>
                <a:latin typeface="Segoe UI Semilight"/>
              </a:rPr>
              <a:t>iOS</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42448CD4-F988-4B83-A8E7-3A4D3BBB8975}"/>
              </a:ext>
            </a:extLst>
          </p:cNvPr>
          <p:cNvSpPr txBox="1"/>
          <p:nvPr/>
        </p:nvSpPr>
        <p:spPr>
          <a:xfrm>
            <a:off x="8975144" y="3217965"/>
            <a:ext cx="2743200" cy="267765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Semilight"/>
                <a:ea typeface="+mn-ea"/>
                <a:cs typeface="+mn-cs"/>
              </a:rPr>
              <a:t>Query patterns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hooks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Delta</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Extensions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Batching</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2000" dirty="0">
              <a:solidFill>
                <a:srgbClr val="353535"/>
              </a:solidFill>
              <a:latin typeface="Segoe UI Semiligh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353535"/>
                </a:solidFill>
                <a:latin typeface="Segoe UI Semilight"/>
              </a:rPr>
              <a:t>Other</a:t>
            </a:r>
          </a:p>
          <a:p>
            <a:pPr>
              <a:defRPr/>
            </a:pPr>
            <a:r>
              <a:rPr lang="en-US" sz="2000" noProof="0" dirty="0" err="1">
                <a:solidFill>
                  <a:srgbClr val="353535"/>
                </a:solidFill>
                <a:latin typeface="Segoe UI Semilight"/>
              </a:rPr>
              <a:t>OpenAPI</a:t>
            </a:r>
            <a:endParaRPr lang="en-US" sz="2000" noProof="0" dirty="0">
              <a:solidFill>
                <a:srgbClr val="353535"/>
              </a:solidFill>
              <a:latin typeface="Segoe UI Semilight"/>
            </a:endParaRPr>
          </a:p>
        </p:txBody>
      </p:sp>
      <p:pic>
        <p:nvPicPr>
          <p:cNvPr id="7" name="Graphic 6" descr="Gears">
            <a:extLst>
              <a:ext uri="{FF2B5EF4-FFF2-40B4-BE49-F238E27FC236}">
                <a16:creationId xmlns:a16="http://schemas.microsoft.com/office/drawing/2014/main" id="{423254DF-7293-4CFA-A3A9-71EAE3553B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63774" y="1059683"/>
            <a:ext cx="1828541" cy="1828540"/>
          </a:xfrm>
          <a:prstGeom prst="rect">
            <a:avLst/>
          </a:prstGeom>
        </p:spPr>
      </p:pic>
    </p:spTree>
    <p:extLst>
      <p:ext uri="{BB962C8B-B14F-4D97-AF65-F5344CB8AC3E}">
        <p14:creationId xmlns:p14="http://schemas.microsoft.com/office/powerpoint/2010/main" val="29715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01 – Docs</a:t>
            </a:r>
            <a:br>
              <a:rPr lang="en-US" dirty="0"/>
            </a:br>
            <a:br>
              <a:rPr lang="en-US" dirty="0"/>
            </a:br>
            <a:r>
              <a:rPr lang="en-US" sz="2800" spc="0" dirty="0">
                <a:solidFill>
                  <a:schemeClr val="tx1"/>
                </a:solidFill>
                <a:latin typeface="+mn-lt"/>
              </a:rPr>
              <a:t>https://graph.microsoft.com &gt; API reference</a:t>
            </a:r>
            <a:endParaRPr lang="en-US" sz="2800" dirty="0">
              <a:solidFill>
                <a:schemeClr val="tx1"/>
              </a:solidFill>
              <a:latin typeface="+mn-lt"/>
            </a:endParaRPr>
          </a:p>
        </p:txBody>
      </p:sp>
    </p:spTree>
    <p:extLst>
      <p:ext uri="{BB962C8B-B14F-4D97-AF65-F5344CB8AC3E}">
        <p14:creationId xmlns:p14="http://schemas.microsoft.com/office/powerpoint/2010/main" val="7135684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solidFill>
                  <a:schemeClr val="tx1"/>
                </a:solidFill>
                <a:latin typeface="Segoe UI Semibold" panose="020B0702040204020203" pitchFamily="34" charset="0"/>
                <a:cs typeface="Segoe UI Semibold" panose="020B0702040204020203" pitchFamily="34" charset="0"/>
              </a:rPr>
              <a:t>Demo 02 – Graph Explorer</a:t>
            </a:r>
            <a:br>
              <a:rPr lang="en-US" dirty="0"/>
            </a:br>
            <a:br>
              <a:rPr lang="en-US" dirty="0"/>
            </a:br>
            <a:r>
              <a:rPr lang="en-US" sz="2800" spc="0" dirty="0">
                <a:solidFill>
                  <a:schemeClr val="tx1"/>
                </a:solidFill>
                <a:latin typeface="+mn-lt"/>
              </a:rPr>
              <a:t>https://graph.microsoft.com &gt; graph explorer</a:t>
            </a:r>
            <a:endParaRPr lang="en-US" sz="2800" dirty="0">
              <a:solidFill>
                <a:schemeClr val="tx1"/>
              </a:solidFill>
              <a:latin typeface="+mn-lt"/>
            </a:endParaRPr>
          </a:p>
        </p:txBody>
      </p:sp>
    </p:spTree>
    <p:extLst>
      <p:ext uri="{BB962C8B-B14F-4D97-AF65-F5344CB8AC3E}">
        <p14:creationId xmlns:p14="http://schemas.microsoft.com/office/powerpoint/2010/main" val="33562996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C3C00"/>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12120" y="1028409"/>
            <a:ext cx="12053765" cy="1015294"/>
          </a:xfrm>
        </p:spPr>
        <p:txBody>
          <a:bodyPr vert="horz" wrap="square" lIns="146115" tIns="91321" rIns="146115" bIns="91321" rtlCol="0">
            <a:spAutoFit/>
          </a:bodyPr>
          <a:lstStyle/>
          <a:p>
            <a:pPr marL="0" indent="0" defTabSz="932563">
              <a:spcBef>
                <a:spcPts val="2397"/>
              </a:spcBef>
              <a:buClr>
                <a:schemeClr val="tx2"/>
              </a:buClr>
              <a:buNone/>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latin typeface="+mn-lt"/>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sz="2800" dirty="0">
                <a:solidFill>
                  <a:schemeClr val="tx1"/>
                </a:solidFill>
                <a:latin typeface="Segoe UI Semibold" panose="020B0702040204020203" pitchFamily="34" charset="0"/>
                <a:cs typeface="Segoe UI Semibold" panose="020B0702040204020203" pitchFamily="34" charset="0"/>
              </a:rPr>
              <a:t>Resources</a:t>
            </a:r>
          </a:p>
        </p:txBody>
      </p:sp>
      <p:sp>
        <p:nvSpPr>
          <p:cNvPr id="13" name="Text Placeholder 7"/>
          <p:cNvSpPr txBox="1">
            <a:spLocks/>
          </p:cNvSpPr>
          <p:nvPr/>
        </p:nvSpPr>
        <p:spPr>
          <a:xfrm>
            <a:off x="423656" y="2217116"/>
            <a:ext cx="12054435" cy="5620273"/>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63">
              <a:spcBef>
                <a:spcPts val="2397"/>
              </a:spcBef>
              <a:buNone/>
            </a:pPr>
            <a:r>
              <a:rPr lang="en-US" sz="3795" dirty="0">
                <a:gradFill>
                  <a:gsLst>
                    <a:gs pos="1250">
                      <a:schemeClr val="tx1"/>
                    </a:gs>
                    <a:gs pos="100000">
                      <a:schemeClr val="tx1"/>
                    </a:gs>
                  </a:gsLst>
                  <a:lin ang="5400000" scaled="0"/>
                </a:gradFill>
              </a:rPr>
              <a:t>Stack overflow – [Microsoft-Graph] and [Office-365]</a:t>
            </a:r>
          </a:p>
          <a:p>
            <a:pPr marL="0" indent="0" defTabSz="932563">
              <a:spcBef>
                <a:spcPts val="2397"/>
              </a:spcBef>
              <a:buNone/>
            </a:pPr>
            <a:r>
              <a:rPr lang="en-US" sz="3795" dirty="0">
                <a:gradFill>
                  <a:gsLst>
                    <a:gs pos="1250">
                      <a:schemeClr val="tx1"/>
                    </a:gs>
                    <a:gs pos="100000">
                      <a:schemeClr val="tx1"/>
                    </a:gs>
                  </a:gsLst>
                  <a:lin ang="5400000" scaled="0"/>
                </a:gradFill>
              </a:rPr>
              <a:t>Twitter –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#Office365dev</a:t>
            </a:r>
          </a:p>
          <a:p>
            <a:pPr marL="0" indent="0" defTabSz="932563">
              <a:spcBef>
                <a:spcPts val="2397"/>
              </a:spcBef>
              <a:buNone/>
            </a:pPr>
            <a:r>
              <a:rPr lang="en-US" sz="3795" dirty="0">
                <a:gradFill>
                  <a:gsLst>
                    <a:gs pos="1250">
                      <a:schemeClr val="tx1"/>
                    </a:gs>
                    <a:gs pos="100000">
                      <a:schemeClr val="tx1"/>
                    </a:gs>
                  </a:gsLst>
                  <a:lin ang="5400000" scaled="0"/>
                </a:gradFill>
              </a:rPr>
              <a:t>Issue list on Graph GitHub repo – https://github.com/microsoftgraph/microsoft-graph-docs/issues</a:t>
            </a:r>
          </a:p>
          <a:p>
            <a:pPr marL="0" indent="0" defTabSz="932563">
              <a:spcBef>
                <a:spcPts val="2397"/>
              </a:spcBef>
              <a:buNone/>
            </a:pPr>
            <a:r>
              <a:rPr lang="en-US" sz="3795" dirty="0">
                <a:gradFill>
                  <a:gsLst>
                    <a:gs pos="1250">
                      <a:schemeClr val="tx1"/>
                    </a:gs>
                    <a:gs pos="100000">
                      <a:schemeClr val="tx1"/>
                    </a:gs>
                  </a:gsLst>
                  <a:lin ang="5400000" scaled="0"/>
                </a:gradFill>
              </a:rPr>
              <a:t>Ignite Session BRK 3080 https://myignite.microsoft.com/sessions/54702</a:t>
            </a:r>
          </a:p>
          <a:p>
            <a:pPr marL="0" indent="0" defTabSz="932563">
              <a:spcBef>
                <a:spcPts val="2397"/>
              </a:spcBef>
              <a:buNone/>
            </a:pP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14767958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3" grpId="0"/>
    </p:bldLst>
  </p:timing>
</p:sld>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5fad15d0-477e-40da-a20d-40d4ca777cbd"/>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19762</TotalTime>
  <Words>840</Words>
  <Application>Microsoft Office PowerPoint</Application>
  <PresentationFormat>Custom</PresentationFormat>
  <Paragraphs>168</Paragraphs>
  <Slides>9</Slides>
  <Notes>9</Notes>
  <HiddenSlides>0</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9</vt:i4>
      </vt:variant>
    </vt:vector>
  </HeadingPairs>
  <TitlesOfParts>
    <vt:vector size="33"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Segoe UI Semilight</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with the Microsoft Graph API</vt:lpstr>
      <vt:lpstr>Introduction to  Microsoft Graph API</vt:lpstr>
      <vt:lpstr>Building integration with Microsoft 365</vt:lpstr>
      <vt:lpstr>/groups</vt:lpstr>
      <vt:lpstr>Microsoft Graph Data</vt:lpstr>
      <vt:lpstr>Microsoft Graph Capabilities</vt:lpstr>
      <vt:lpstr>Demo 01 – Docs  https://graph.microsoft.com &gt; API reference</vt:lpstr>
      <vt:lpstr>Demo 02 – Graph Explorer  https://graph.microsoft.com &gt; graph explorer</vt:lpstr>
      <vt:lpstr>Resources</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Bernd Rickenberg</cp:lastModifiedBy>
  <cp:revision>599</cp:revision>
  <dcterms:created xsi:type="dcterms:W3CDTF">2013-10-21T21:40:33Z</dcterms:created>
  <dcterms:modified xsi:type="dcterms:W3CDTF">2020-08-27T19:44:32Z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